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 id="2147483975" r:id="rId2"/>
    <p:sldMasterId id="2147483985" r:id="rId3"/>
  </p:sldMasterIdLst>
  <p:notesMasterIdLst>
    <p:notesMasterId r:id="rId11"/>
  </p:notesMasterIdLst>
  <p:sldIdLst>
    <p:sldId id="293" r:id="rId4"/>
    <p:sldId id="334" r:id="rId5"/>
    <p:sldId id="336" r:id="rId6"/>
    <p:sldId id="335" r:id="rId7"/>
    <p:sldId id="337" r:id="rId8"/>
    <p:sldId id="297" r:id="rId9"/>
    <p:sldId id="299" r:id="rId10"/>
  </p:sldIdLst>
  <p:sldSz cx="12192000" cy="6858000"/>
  <p:notesSz cx="7010400" cy="9296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userDrawn="1">
          <p15:clr>
            <a:srgbClr val="A4A3A4"/>
          </p15:clr>
        </p15:guide>
        <p15:guide id="2" pos="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47"/>
    <a:srgbClr val="000000"/>
    <a:srgbClr val="7A685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p:cViewPr>
        <p:scale>
          <a:sx n="100" d="100"/>
          <a:sy n="100" d="100"/>
        </p:scale>
        <p:origin x="-300" y="348"/>
      </p:cViewPr>
      <p:guideLst>
        <p:guide orient="horz" pos="4319"/>
        <p:guide pos="29"/>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12" cy="464820"/>
          </a:xfrm>
          <a:prstGeom prst="rect">
            <a:avLst/>
          </a:prstGeom>
        </p:spPr>
        <p:txBody>
          <a:bodyPr vert="horz" lIns="91367" tIns="45683" rIns="91367" bIns="45683" rtlCol="0"/>
          <a:lstStyle>
            <a:lvl1pPr algn="l">
              <a:defRPr sz="1200"/>
            </a:lvl1pPr>
          </a:lstStyle>
          <a:p>
            <a:endParaRPr lang="en-US" dirty="0"/>
          </a:p>
        </p:txBody>
      </p:sp>
      <p:sp>
        <p:nvSpPr>
          <p:cNvPr id="3" name="Date Placeholder 2"/>
          <p:cNvSpPr>
            <a:spLocks noGrp="1"/>
          </p:cNvSpPr>
          <p:nvPr>
            <p:ph type="dt" idx="1"/>
          </p:nvPr>
        </p:nvSpPr>
        <p:spPr>
          <a:xfrm>
            <a:off x="3971503" y="0"/>
            <a:ext cx="3037312" cy="464820"/>
          </a:xfrm>
          <a:prstGeom prst="rect">
            <a:avLst/>
          </a:prstGeom>
        </p:spPr>
        <p:txBody>
          <a:bodyPr vert="horz" lIns="91367" tIns="45683" rIns="91367" bIns="45683" rtlCol="0"/>
          <a:lstStyle>
            <a:lvl1pPr algn="r">
              <a:defRPr sz="1200"/>
            </a:lvl1pPr>
          </a:lstStyle>
          <a:p>
            <a:fld id="{50D362AF-4491-442E-975B-FEECC61D764C}" type="datetimeFigureOut">
              <a:rPr lang="en-US" smtClean="0"/>
              <a:t>5/15/2019</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367" tIns="45683" rIns="91367" bIns="45683" rtlCol="0" anchor="ctr"/>
          <a:lstStyle/>
          <a:p>
            <a:endParaRPr lang="en-US" dirty="0"/>
          </a:p>
        </p:txBody>
      </p:sp>
      <p:sp>
        <p:nvSpPr>
          <p:cNvPr id="5" name="Notes Placeholder 4"/>
          <p:cNvSpPr>
            <a:spLocks noGrp="1"/>
          </p:cNvSpPr>
          <p:nvPr>
            <p:ph type="body" sz="quarter" idx="3"/>
          </p:nvPr>
        </p:nvSpPr>
        <p:spPr>
          <a:xfrm>
            <a:off x="701040" y="4416583"/>
            <a:ext cx="5608320" cy="4183380"/>
          </a:xfrm>
          <a:prstGeom prst="rect">
            <a:avLst/>
          </a:prstGeom>
        </p:spPr>
        <p:txBody>
          <a:bodyPr vert="horz" lIns="91367" tIns="45683" rIns="91367" bIns="456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94"/>
            <a:ext cx="3037312" cy="464820"/>
          </a:xfrm>
          <a:prstGeom prst="rect">
            <a:avLst/>
          </a:prstGeom>
        </p:spPr>
        <p:txBody>
          <a:bodyPr vert="horz" lIns="91367" tIns="45683" rIns="91367" bIns="456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503" y="8829994"/>
            <a:ext cx="3037312" cy="464820"/>
          </a:xfrm>
          <a:prstGeom prst="rect">
            <a:avLst/>
          </a:prstGeom>
        </p:spPr>
        <p:txBody>
          <a:bodyPr vert="horz" lIns="91367" tIns="45683" rIns="91367" bIns="45683" rtlCol="0" anchor="b"/>
          <a:lstStyle>
            <a:lvl1pPr algn="r">
              <a:defRPr sz="1200"/>
            </a:lvl1pPr>
          </a:lstStyle>
          <a:p>
            <a:fld id="{21E1BA6D-DDA7-47F9-9015-47D308E9ADEA}" type="slidenum">
              <a:rPr lang="en-US" smtClean="0"/>
              <a:t>‹#›</a:t>
            </a:fld>
            <a:endParaRPr lang="en-US" dirty="0"/>
          </a:p>
        </p:txBody>
      </p:sp>
    </p:spTree>
    <p:extLst>
      <p:ext uri="{BB962C8B-B14F-4D97-AF65-F5344CB8AC3E}">
        <p14:creationId xmlns:p14="http://schemas.microsoft.com/office/powerpoint/2010/main" val="37339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7054" indent="-291175">
              <a:defRPr>
                <a:solidFill>
                  <a:schemeClr val="tx1"/>
                </a:solidFill>
                <a:latin typeface="Verdana" pitchFamily="34" charset="0"/>
              </a:defRPr>
            </a:lvl2pPr>
            <a:lvl3pPr marL="1164698" indent="-232939">
              <a:defRPr>
                <a:solidFill>
                  <a:schemeClr val="tx1"/>
                </a:solidFill>
                <a:latin typeface="Verdana" pitchFamily="34" charset="0"/>
              </a:defRPr>
            </a:lvl3pPr>
            <a:lvl4pPr marL="1630578" indent="-232939">
              <a:defRPr>
                <a:solidFill>
                  <a:schemeClr val="tx1"/>
                </a:solidFill>
                <a:latin typeface="Verdana" pitchFamily="34" charset="0"/>
              </a:defRPr>
            </a:lvl4pPr>
            <a:lvl5pPr marL="2096458" indent="-232939">
              <a:defRPr>
                <a:solidFill>
                  <a:schemeClr val="tx1"/>
                </a:solidFill>
                <a:latin typeface="Verdana" pitchFamily="34" charset="0"/>
              </a:defRPr>
            </a:lvl5pPr>
            <a:lvl6pPr marL="2562337" indent="-232939" fontAlgn="base">
              <a:spcBef>
                <a:spcPct val="0"/>
              </a:spcBef>
              <a:spcAft>
                <a:spcPct val="0"/>
              </a:spcAft>
              <a:defRPr>
                <a:solidFill>
                  <a:schemeClr val="tx1"/>
                </a:solidFill>
                <a:latin typeface="Verdana" pitchFamily="34" charset="0"/>
              </a:defRPr>
            </a:lvl6pPr>
            <a:lvl7pPr marL="3028217" indent="-232939" fontAlgn="base">
              <a:spcBef>
                <a:spcPct val="0"/>
              </a:spcBef>
              <a:spcAft>
                <a:spcPct val="0"/>
              </a:spcAft>
              <a:defRPr>
                <a:solidFill>
                  <a:schemeClr val="tx1"/>
                </a:solidFill>
                <a:latin typeface="Verdana" pitchFamily="34" charset="0"/>
              </a:defRPr>
            </a:lvl7pPr>
            <a:lvl8pPr marL="3494096" indent="-232939" fontAlgn="base">
              <a:spcBef>
                <a:spcPct val="0"/>
              </a:spcBef>
              <a:spcAft>
                <a:spcPct val="0"/>
              </a:spcAft>
              <a:defRPr>
                <a:solidFill>
                  <a:schemeClr val="tx1"/>
                </a:solidFill>
                <a:latin typeface="Verdana" pitchFamily="34" charset="0"/>
              </a:defRPr>
            </a:lvl8pPr>
            <a:lvl9pPr marL="3959976" indent="-232939" fontAlgn="base">
              <a:spcBef>
                <a:spcPct val="0"/>
              </a:spcBef>
              <a:spcAft>
                <a:spcPct val="0"/>
              </a:spcAft>
              <a:defRPr>
                <a:solidFill>
                  <a:schemeClr val="tx1"/>
                </a:solidFill>
                <a:latin typeface="Verdana" pitchFamily="34" charset="0"/>
              </a:defRPr>
            </a:lvl9pPr>
          </a:lstStyle>
          <a:p>
            <a:pPr>
              <a:defRPr/>
            </a:pPr>
            <a:fld id="{55E36F0E-3613-4A99-90DE-45B236C2E4A5}" type="slidenum">
              <a:rPr lang="en-US" smtClean="0">
                <a:solidFill>
                  <a:prstClr val="black"/>
                </a:solidFill>
                <a:latin typeface="Calibri" pitchFamily="34" charset="0"/>
              </a:rPr>
              <a:pPr>
                <a:defRPr/>
              </a:pPr>
              <a:t>1</a:t>
            </a:fld>
            <a:endParaRPr lang="en-US" dirty="0">
              <a:solidFill>
                <a:prstClr val="black"/>
              </a:solidFill>
              <a:latin typeface="Calibri" pitchFamily="34" charset="0"/>
            </a:endParaRPr>
          </a:p>
        </p:txBody>
      </p:sp>
    </p:spTree>
    <p:extLst>
      <p:ext uri="{BB962C8B-B14F-4D97-AF65-F5344CB8AC3E}">
        <p14:creationId xmlns:p14="http://schemas.microsoft.com/office/powerpoint/2010/main" val="344476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r>
              <a:rPr lang="en-US" dirty="0" smtClean="0"/>
              <a:t>Specifically, here’s what we’re seeing</a:t>
            </a:r>
            <a:r>
              <a:rPr lang="en-US" baseline="0" dirty="0" smtClean="0"/>
              <a:t> in different regions (or in your region)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984B-BF3F-4741-93A6-82F624CB3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51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r>
              <a:rPr lang="en-US" dirty="0" smtClean="0"/>
              <a:t>In financial services, few</a:t>
            </a:r>
            <a:r>
              <a:rPr lang="en-US" baseline="0" dirty="0" smtClean="0"/>
              <a:t> things are more important than your organization’s reputation. You need peace of mind in the banks that you work with. That’s why Wells Fargo enforces a rigorous culture of risk management, in our people, our processes, and our systems. </a:t>
            </a:r>
          </a:p>
          <a:p>
            <a:endParaRPr lang="en-US" baseline="0" dirty="0" smtClean="0"/>
          </a:p>
          <a:p>
            <a:pPr marL="285707" lvl="1" indent="-285707" defTabSz="914261" fontAlgn="base">
              <a:spcBef>
                <a:spcPct val="0"/>
              </a:spcBef>
              <a:spcAft>
                <a:spcPct val="0"/>
              </a:spcAft>
              <a:buFont typeface="Arial" panose="020B0604020202020204" pitchFamily="34" charset="0"/>
              <a:buChar char="•"/>
              <a:defRPr/>
            </a:pPr>
            <a:r>
              <a:rPr lang="en-US" sz="1400" dirty="0">
                <a:solidFill>
                  <a:prstClr val="black"/>
                </a:solidFill>
                <a:latin typeface="Georgia"/>
              </a:rPr>
              <a:t>We have a well-developed, robust and sustainable compliance and operational risk program to protect and support our Wells Fargo customers in the financial markets in which we operate. </a:t>
            </a:r>
          </a:p>
          <a:p>
            <a:pPr marL="285707" lvl="1" indent="-285707" defTabSz="914261" fontAlgn="base">
              <a:spcBef>
                <a:spcPct val="0"/>
              </a:spcBef>
              <a:spcAft>
                <a:spcPct val="0"/>
              </a:spcAft>
              <a:buFont typeface="Arial" panose="020B0604020202020204" pitchFamily="34" charset="0"/>
              <a:buChar char="•"/>
              <a:defRPr/>
            </a:pPr>
            <a:r>
              <a:rPr lang="en-US" sz="1400" dirty="0">
                <a:solidFill>
                  <a:prstClr val="black"/>
                </a:solidFill>
                <a:latin typeface="Georgia"/>
              </a:rPr>
              <a:t>We also have a market leading credit risk management platform with dedicated in market expertise. </a:t>
            </a:r>
          </a:p>
          <a:p>
            <a:pPr marL="285707" lvl="1" indent="-285707" defTabSz="914261" fontAlgn="base">
              <a:spcBef>
                <a:spcPct val="0"/>
              </a:spcBef>
              <a:spcAft>
                <a:spcPct val="0"/>
              </a:spcAft>
              <a:buFont typeface="Arial" panose="020B0604020202020204" pitchFamily="34" charset="0"/>
              <a:buChar char="•"/>
              <a:defRPr/>
            </a:pPr>
            <a:r>
              <a:rPr lang="en-US" sz="1400" dirty="0">
                <a:solidFill>
                  <a:prstClr val="black"/>
                </a:solidFill>
                <a:latin typeface="Georgia"/>
              </a:rPr>
              <a:t>We work with our customers to, as appropriate, share risk management best practices and connect you to our risk management experts</a:t>
            </a:r>
          </a:p>
          <a:p>
            <a:endParaRPr lang="en-US" baseline="0" dirty="0" smtClean="0"/>
          </a:p>
          <a:p>
            <a:endParaRPr lang="en-US" baseline="0" dirty="0" smtClean="0"/>
          </a:p>
          <a:p>
            <a:r>
              <a:rPr lang="en-US" baseline="0" dirty="0" smtClean="0"/>
              <a:t>We develop strong, collaborative relationships with other financial institutions who share our philosophy and approach to risk. When you work with Wells Fargo, you can be confident in our ability to identify and address both traditional risk factors and emerging threats to the financial services sector, from regulatory compliance, to credit risk management, to cyber security and fraud prevention.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D53984B-BF3F-4741-93A6-82F624CB32B0}" type="slidenum">
              <a:rPr lang="en-US" smtClean="0"/>
              <a:pPr>
                <a:defRPr/>
              </a:pPr>
              <a:t>3</a:t>
            </a:fld>
            <a:endParaRPr lang="en-US" dirty="0"/>
          </a:p>
        </p:txBody>
      </p:sp>
    </p:spTree>
    <p:extLst>
      <p:ext uri="{BB962C8B-B14F-4D97-AF65-F5344CB8AC3E}">
        <p14:creationId xmlns:p14="http://schemas.microsoft.com/office/powerpoint/2010/main" val="52731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407988" y="698500"/>
            <a:ext cx="6194425" cy="3484563"/>
          </a:xfrm>
          <a:ln/>
        </p:spPr>
      </p:sp>
      <p:sp>
        <p:nvSpPr>
          <p:cNvPr id="131075" name="Notes Placeholder 2"/>
          <p:cNvSpPr>
            <a:spLocks noGrp="1"/>
          </p:cNvSpPr>
          <p:nvPr>
            <p:ph type="body" idx="1"/>
          </p:nvPr>
        </p:nvSpPr>
        <p:spPr>
          <a:noFill/>
          <a:ln/>
        </p:spPr>
        <p:txBody>
          <a:bodyPr/>
          <a:lstStyle/>
          <a:p>
            <a:pPr defTabSz="914261" eaLnBrk="0" fontAlgn="base" hangingPunct="0">
              <a:spcBef>
                <a:spcPct val="30000"/>
              </a:spcBef>
              <a:spcAft>
                <a:spcPct val="0"/>
              </a:spcAft>
              <a:defRPr/>
            </a:pPr>
            <a:r>
              <a:rPr lang="en-US" dirty="0" smtClean="0">
                <a:latin typeface="Arial" pitchFamily="34" charset="0"/>
                <a:ea typeface="MS PGothic" pitchFamily="34" charset="-128"/>
              </a:rPr>
              <a:t>I’d like to start with some of the trends we’re seeing among top financial institutions in the U.S. and around the world, which you may also be experiencing</a:t>
            </a:r>
            <a:r>
              <a:rPr lang="en-US" baseline="0" dirty="0" smtClean="0">
                <a:latin typeface="Arial" pitchFamily="34" charset="0"/>
                <a:ea typeface="MS PGothic" pitchFamily="34" charset="-128"/>
              </a:rPr>
              <a:t> at your organization</a:t>
            </a:r>
            <a:r>
              <a:rPr lang="en-US" dirty="0" smtClean="0">
                <a:latin typeface="Arial" pitchFamily="34" charset="0"/>
                <a:ea typeface="MS PGothic" pitchFamily="34" charset="-128"/>
              </a:rPr>
              <a:t>. [customize</a:t>
            </a:r>
            <a:r>
              <a:rPr lang="en-US" baseline="0" dirty="0" smtClean="0">
                <a:latin typeface="Arial" pitchFamily="34" charset="0"/>
                <a:ea typeface="MS PGothic" pitchFamily="34" charset="-128"/>
              </a:rPr>
              <a:t> list and </a:t>
            </a:r>
            <a:r>
              <a:rPr lang="en-US" dirty="0" smtClean="0">
                <a:latin typeface="Arial" pitchFamily="34" charset="0"/>
                <a:ea typeface="MS PGothic" pitchFamily="34" charset="-128"/>
              </a:rPr>
              <a:t>discuss those of particular relevance to the audience]</a:t>
            </a:r>
          </a:p>
          <a:p>
            <a:endParaRPr lang="en-US" dirty="0" smtClean="0">
              <a:latin typeface="Arial" pitchFamily="34" charset="0"/>
              <a:ea typeface="MS PGothic" pitchFamily="34" charset="-128"/>
            </a:endParaRPr>
          </a:p>
          <a:p>
            <a:r>
              <a:rPr lang="en-US" dirty="0" smtClean="0">
                <a:latin typeface="Arial" pitchFamily="34" charset="0"/>
                <a:ea typeface="MS PGothic" pitchFamily="34" charset="-128"/>
              </a:rPr>
              <a:t>After several years adapting to a new financial landscape where xx, xx, and xx were top issues, today banks around the world are turning their resources to the compliance requirements that come with recent—and impending—regulatory changes.</a:t>
            </a:r>
          </a:p>
          <a:p>
            <a:endParaRPr lang="en-US" dirty="0" smtClean="0">
              <a:latin typeface="Arial" pitchFamily="34" charset="0"/>
              <a:ea typeface="MS PGothic" pitchFamily="34" charset="-128"/>
            </a:endParaRPr>
          </a:p>
          <a:p>
            <a:endParaRPr lang="en-US" dirty="0" smtClean="0">
              <a:latin typeface="Arial" pitchFamily="34" charset="0"/>
              <a:ea typeface="MS PGothic" pitchFamily="34" charset="-128"/>
            </a:endParaRPr>
          </a:p>
        </p:txBody>
      </p:sp>
      <p:sp>
        <p:nvSpPr>
          <p:cNvPr id="131076" name="Slide Number Placeholder 3"/>
          <p:cNvSpPr>
            <a:spLocks noGrp="1"/>
          </p:cNvSpPr>
          <p:nvPr>
            <p:ph type="sldNum" sz="quarter" idx="5"/>
          </p:nvPr>
        </p:nvSpPr>
        <p:spPr>
          <a:noFill/>
        </p:spPr>
        <p:txBody>
          <a:bodyPr/>
          <a:lstStyle/>
          <a:p>
            <a:fld id="{1E4032FD-F0F7-4325-B46E-0B96F44C2E0B}" type="slidenum">
              <a:rPr lang="en-US" smtClean="0">
                <a:ea typeface="MS PGothic" pitchFamily="34" charset="-128"/>
              </a:rPr>
              <a:pPr/>
              <a:t>4</a:t>
            </a:fld>
            <a:endParaRPr lang="en-US" dirty="0" smtClean="0">
              <a:ea typeface="MS PGothic" pitchFamily="34" charset="-128"/>
            </a:endParaRPr>
          </a:p>
        </p:txBody>
      </p:sp>
    </p:spTree>
    <p:extLst>
      <p:ext uri="{BB962C8B-B14F-4D97-AF65-F5344CB8AC3E}">
        <p14:creationId xmlns:p14="http://schemas.microsoft.com/office/powerpoint/2010/main" val="86544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717551" y="3430588"/>
            <a:ext cx="1074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6" name="Picture 3" descr="logo-and-stagecoach-lockup-ppt"/>
          <p:cNvPicPr>
            <a:picLocks noChangeAspect="1" noChangeArrowheads="1"/>
          </p:cNvPicPr>
          <p:nvPr/>
        </p:nvPicPr>
        <p:blipFill>
          <a:blip r:embed="rId2">
            <a:extLst>
              <a:ext uri="{28A0092B-C50C-407E-A947-70E740481C1C}">
                <a14:useLocalDpi xmlns:a14="http://schemas.microsoft.com/office/drawing/2010/main" val="0"/>
              </a:ext>
            </a:extLst>
          </a:blip>
          <a:srcRect t="79585"/>
          <a:stretch>
            <a:fillRect/>
          </a:stretch>
        </p:blipFill>
        <p:spPr bwMode="auto">
          <a:xfrm>
            <a:off x="6849534" y="5403851"/>
            <a:ext cx="489373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3267" y="384176"/>
            <a:ext cx="98848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9048" y="1305643"/>
            <a:ext cx="103632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729048" y="3657600"/>
            <a:ext cx="85344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729048" y="5275171"/>
            <a:ext cx="37592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Edit Master text styles</a:t>
            </a:r>
          </a:p>
        </p:txBody>
      </p:sp>
    </p:spTree>
    <p:extLst>
      <p:ext uri="{BB962C8B-B14F-4D97-AF65-F5344CB8AC3E}">
        <p14:creationId xmlns:p14="http://schemas.microsoft.com/office/powerpoint/2010/main" val="1873677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no subtitl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
        <p:nvSpPr>
          <p:cNvPr id="2" name="Title 1"/>
          <p:cNvSpPr>
            <a:spLocks noGrp="1"/>
          </p:cNvSpPr>
          <p:nvPr>
            <p:ph type="title"/>
          </p:nvPr>
        </p:nvSpPr>
        <p:spPr>
          <a:xfrm>
            <a:off x="730251" y="320675"/>
            <a:ext cx="10972800" cy="42062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349333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F78440E6-7DD9-4AAA-8BF7-D02F975E6A8F}"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Tree>
    <p:extLst>
      <p:ext uri="{BB962C8B-B14F-4D97-AF65-F5344CB8AC3E}">
        <p14:creationId xmlns:p14="http://schemas.microsoft.com/office/powerpoint/2010/main" val="10498349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1724026"/>
            <a:ext cx="10998200" cy="2313820"/>
          </a:xfrm>
        </p:spPr>
        <p:txBody>
          <a:bodyPr rIns="91440" bIns="45720" rtlCol="0">
            <a:normAutofit/>
          </a:bodyPr>
          <a:lstStyle>
            <a:lvl1pPr marL="227013" indent="-227013"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6597652" y="4138204"/>
            <a:ext cx="4627033" cy="403225"/>
          </a:xfrm>
        </p:spPr>
        <p:txBody>
          <a:bodyPr>
            <a:normAutofit/>
          </a:bodyPr>
          <a:lstStyle>
            <a:lvl1pPr marL="0" indent="0" algn="r">
              <a:buNone/>
              <a:defRPr sz="18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41889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text whit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442701" y="6450013"/>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0A746C48-1127-45C0-8CA2-B8C1A067B75E}" type="slidenum">
              <a:rPr lang="en-US" sz="1200" smtClean="0"/>
              <a:pPr algn="r">
                <a:spcBef>
                  <a:spcPts val="800"/>
                </a:spcBef>
                <a:buFont typeface="Wingdings" pitchFamily="2" charset="2"/>
                <a:buNone/>
                <a:defRPr/>
              </a:pPr>
              <a:t>‹#›</a:t>
            </a:fld>
            <a:endParaRPr lang="en-US" sz="1200" smtClean="0"/>
          </a:p>
        </p:txBody>
      </p:sp>
      <p:sp>
        <p:nvSpPr>
          <p:cNvPr id="5" name="TextBox 4"/>
          <p:cNvSpPr txBox="1">
            <a:spLocks noChangeArrowheads="1"/>
          </p:cNvSpPr>
          <p:nvPr/>
        </p:nvSpPr>
        <p:spPr bwMode="auto">
          <a:xfrm>
            <a:off x="11442701" y="6450013"/>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987C87FD-0533-4D63-BC55-8036FF05DAE8}" type="slidenum">
              <a:rPr lang="en-US" sz="1200" smtClean="0"/>
              <a:pPr algn="r">
                <a:spcBef>
                  <a:spcPts val="800"/>
                </a:spcBef>
                <a:buFont typeface="Wingdings" pitchFamily="2" charset="2"/>
                <a:buNone/>
                <a:defRPr/>
              </a:pPr>
              <a:t>‹#›</a:t>
            </a:fld>
            <a:endParaRPr lang="en-US" sz="1200" smtClean="0"/>
          </a:p>
        </p:txBody>
      </p:sp>
      <p:sp>
        <p:nvSpPr>
          <p:cNvPr id="6" name="TextBox 5"/>
          <p:cNvSpPr txBox="1">
            <a:spLocks noChangeArrowheads="1"/>
          </p:cNvSpPr>
          <p:nvPr userDrawn="1"/>
        </p:nvSpPr>
        <p:spPr bwMode="auto">
          <a:xfrm>
            <a:off x="11442701" y="6450013"/>
            <a:ext cx="6900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53A5D860-EDCB-4F18-AED5-668BF6345C51}" type="slidenum">
              <a:rPr lang="en-US" sz="1200" smtClean="0"/>
              <a:pPr algn="r">
                <a:spcBef>
                  <a:spcPts val="800"/>
                </a:spcBef>
                <a:buFont typeface="Wingdings" pitchFamily="2" charset="2"/>
                <a:buNone/>
                <a:defRPr/>
              </a:pPr>
              <a:t>‹#›</a:t>
            </a:fld>
            <a:endParaRPr lang="en-US" sz="1200" smtClean="0"/>
          </a:p>
        </p:txBody>
      </p:sp>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55186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text orange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72936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text teal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6935897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text purple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1174636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text green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620020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text magenta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655027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text brown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9441392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solidFill>
                  <a:schemeClr val="tx1"/>
                </a:solidFill>
              </a:rPr>
              <a:pPr eaLnBrk="1" hangingPunct="1">
                <a:spcBef>
                  <a:spcPts val="800"/>
                </a:spcBef>
                <a:buFont typeface="Wingdings" pitchFamily="2" charset="2"/>
                <a:buNone/>
                <a:defRPr/>
              </a:pPr>
              <a:t>‹#›</a:t>
            </a:fld>
            <a:endParaRPr lang="en-US" altLang="en-US" sz="900" dirty="0" smtClean="0">
              <a:solidFill>
                <a:schemeClr val="tx1"/>
              </a:solidFill>
            </a:endParaRPr>
          </a:p>
        </p:txBody>
      </p:sp>
      <p:sp>
        <p:nvSpPr>
          <p:cNvPr id="2" name="Title 1"/>
          <p:cNvSpPr>
            <a:spLocks noGrp="1"/>
          </p:cNvSpPr>
          <p:nvPr>
            <p:ph type="title"/>
          </p:nvPr>
        </p:nvSpPr>
        <p:spPr>
          <a:xfrm>
            <a:off x="730307" y="319904"/>
            <a:ext cx="10972800" cy="423046"/>
          </a:xfrm>
        </p:spPr>
        <p:txBody>
          <a:bodyPr/>
          <a:lstStyle>
            <a:lvl1pPr>
              <a:defRPr sz="3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30307" y="1646600"/>
            <a:ext cx="10972800" cy="5047672"/>
          </a:xfrm>
        </p:spPr>
        <p:txBody>
          <a:bodyPr>
            <a:normAutofit/>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smtClean="0"/>
              <a:t>Edit Master text styles</a:t>
            </a:r>
          </a:p>
        </p:txBody>
      </p:sp>
    </p:spTree>
    <p:extLst>
      <p:ext uri="{BB962C8B-B14F-4D97-AF65-F5344CB8AC3E}">
        <p14:creationId xmlns:p14="http://schemas.microsoft.com/office/powerpoint/2010/main" val="29752532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ivider text red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49705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717551" y="3430588"/>
            <a:ext cx="1074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392" tIns="45696" rIns="91392" bIns="45696" anchor="ctr"/>
          <a:lstStyle/>
          <a:p>
            <a:endParaRPr lang="en-US" sz="1800">
              <a:solidFill>
                <a:srgbClr val="000000"/>
              </a:solidFill>
            </a:endParaRPr>
          </a:p>
        </p:txBody>
      </p:sp>
      <p:pic>
        <p:nvPicPr>
          <p:cNvPr id="6" name="Picture 3" descr="logo-and-stagecoach-lockup-ppt"/>
          <p:cNvPicPr>
            <a:picLocks noChangeAspect="1" noChangeArrowheads="1"/>
          </p:cNvPicPr>
          <p:nvPr/>
        </p:nvPicPr>
        <p:blipFill>
          <a:blip r:embed="rId2">
            <a:extLst>
              <a:ext uri="{28A0092B-C50C-407E-A947-70E740481C1C}">
                <a14:useLocalDpi xmlns:a14="http://schemas.microsoft.com/office/drawing/2010/main" val="0"/>
              </a:ext>
            </a:extLst>
          </a:blip>
          <a:srcRect t="79585"/>
          <a:stretch>
            <a:fillRect/>
          </a:stretch>
        </p:blipFill>
        <p:spPr bwMode="auto">
          <a:xfrm>
            <a:off x="6849536" y="5403858"/>
            <a:ext cx="489373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3274" y="384180"/>
            <a:ext cx="98848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73274" y="384180"/>
            <a:ext cx="98848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9048" y="1305643"/>
            <a:ext cx="103632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729048" y="3657600"/>
            <a:ext cx="8534400" cy="914400"/>
          </a:xfrm>
          <a:noFill/>
          <a:ln w="9525">
            <a:noFill/>
            <a:miter lim="800000"/>
            <a:headEnd/>
            <a:tailEnd/>
          </a:ln>
          <a:effectLst/>
        </p:spPr>
        <p:txBody>
          <a:bodyPr rIns="91392" bIns="45696">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6963" indent="0" algn="ctr">
              <a:buNone/>
              <a:defRPr>
                <a:solidFill>
                  <a:schemeClr val="tx1">
                    <a:tint val="75000"/>
                  </a:schemeClr>
                </a:solidFill>
              </a:defRPr>
            </a:lvl2pPr>
            <a:lvl3pPr marL="913926" indent="0" algn="ctr">
              <a:buNone/>
              <a:defRPr>
                <a:solidFill>
                  <a:schemeClr val="tx1">
                    <a:tint val="75000"/>
                  </a:schemeClr>
                </a:solidFill>
              </a:defRPr>
            </a:lvl3pPr>
            <a:lvl4pPr marL="1370889" indent="0" algn="ctr">
              <a:buNone/>
              <a:defRPr>
                <a:solidFill>
                  <a:schemeClr val="tx1">
                    <a:tint val="75000"/>
                  </a:schemeClr>
                </a:solidFill>
              </a:defRPr>
            </a:lvl4pPr>
            <a:lvl5pPr marL="1827850" indent="0" algn="ctr">
              <a:buNone/>
              <a:defRPr>
                <a:solidFill>
                  <a:schemeClr val="tx1">
                    <a:tint val="75000"/>
                  </a:schemeClr>
                </a:solidFill>
              </a:defRPr>
            </a:lvl5pPr>
            <a:lvl6pPr marL="2284813" indent="0" algn="ctr">
              <a:buNone/>
              <a:defRPr>
                <a:solidFill>
                  <a:schemeClr val="tx1">
                    <a:tint val="75000"/>
                  </a:schemeClr>
                </a:solidFill>
              </a:defRPr>
            </a:lvl6pPr>
            <a:lvl7pPr marL="2741776" indent="0" algn="ctr">
              <a:buNone/>
              <a:defRPr>
                <a:solidFill>
                  <a:schemeClr val="tx1">
                    <a:tint val="75000"/>
                  </a:schemeClr>
                </a:solidFill>
              </a:defRPr>
            </a:lvl7pPr>
            <a:lvl8pPr marL="3198740" indent="0" algn="ctr">
              <a:buNone/>
              <a:defRPr>
                <a:solidFill>
                  <a:schemeClr val="tx1">
                    <a:tint val="75000"/>
                  </a:schemeClr>
                </a:solidFill>
              </a:defRPr>
            </a:lvl8pPr>
            <a:lvl9pPr marL="3655701"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729048" y="5275171"/>
            <a:ext cx="37592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5142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3D8C9371-4984-4831-9CF2-8B75EE4CF2E1}"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a:xfrm>
            <a:off x="730307" y="319903"/>
            <a:ext cx="109728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0307" y="1646600"/>
            <a:ext cx="10972800" cy="5047672"/>
          </a:xfrm>
        </p:spPr>
        <p:txBody>
          <a:bodyPr/>
          <a:lstStyle>
            <a:lvl1pPr>
              <a:spcBef>
                <a:spcPts val="0"/>
              </a:spcBef>
              <a:defRPr sz="2200">
                <a:solidFill>
                  <a:schemeClr val="tx1"/>
                </a:solidFill>
              </a:defRPr>
            </a:lvl1pPr>
            <a:lvl2pPr marL="687031" indent="-342723">
              <a:spcBef>
                <a:spcPts val="0"/>
              </a:spcBef>
              <a:defRPr>
                <a:solidFill>
                  <a:schemeClr val="tx1"/>
                </a:solidFill>
              </a:defRPr>
            </a:lvl2pPr>
            <a:lvl3pPr marL="913926" indent="-226896">
              <a:spcBef>
                <a:spcPts val="0"/>
              </a:spcBef>
              <a:defRPr>
                <a:solidFill>
                  <a:schemeClr val="tx1"/>
                </a:solidFill>
              </a:defRPr>
            </a:lvl3pPr>
            <a:lvl4pPr marL="1140821" indent="-226896">
              <a:spcBef>
                <a:spcPts val="0"/>
              </a:spcBef>
              <a:defRPr>
                <a:solidFill>
                  <a:schemeClr val="tx1"/>
                </a:solidFill>
              </a:defRPr>
            </a:lvl4pPr>
            <a:lvl5pPr marL="1375649" indent="-234828">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218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63E9CB4-000B-46CE-8EE3-7C132581EF1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6600" y="2286002"/>
            <a:ext cx="10972800" cy="3840163"/>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1056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BF7216CD-EB03-4AB1-A705-19E8B6E8B74E}"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A3E1FA4-29C7-412E-BED4-0F16C0ACF15D}"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6963" indent="0">
              <a:buNone/>
              <a:defRPr sz="1800">
                <a:solidFill>
                  <a:schemeClr val="tx1">
                    <a:tint val="75000"/>
                  </a:schemeClr>
                </a:solidFill>
              </a:defRPr>
            </a:lvl2pPr>
            <a:lvl3pPr marL="913926" indent="0">
              <a:buNone/>
              <a:defRPr sz="1600">
                <a:solidFill>
                  <a:schemeClr val="tx1">
                    <a:tint val="75000"/>
                  </a:schemeClr>
                </a:solidFill>
              </a:defRPr>
            </a:lvl3pPr>
            <a:lvl4pPr marL="1370889" indent="0">
              <a:buNone/>
              <a:defRPr sz="1400">
                <a:solidFill>
                  <a:schemeClr val="tx1">
                    <a:tint val="75000"/>
                  </a:schemeClr>
                </a:solidFill>
              </a:defRPr>
            </a:lvl4pPr>
            <a:lvl5pPr marL="1827850" indent="0">
              <a:buNone/>
              <a:defRPr sz="1400">
                <a:solidFill>
                  <a:schemeClr val="tx1">
                    <a:tint val="75000"/>
                  </a:schemeClr>
                </a:solidFill>
              </a:defRPr>
            </a:lvl5pPr>
            <a:lvl6pPr marL="2284813" indent="0">
              <a:buNone/>
              <a:defRPr sz="1400">
                <a:solidFill>
                  <a:schemeClr val="tx1">
                    <a:tint val="75000"/>
                  </a:schemeClr>
                </a:solidFill>
              </a:defRPr>
            </a:lvl6pPr>
            <a:lvl7pPr marL="2741776" indent="0">
              <a:buNone/>
              <a:defRPr sz="1400">
                <a:solidFill>
                  <a:schemeClr val="tx1">
                    <a:tint val="75000"/>
                  </a:schemeClr>
                </a:solidFill>
              </a:defRPr>
            </a:lvl7pPr>
            <a:lvl8pPr marL="3198740" indent="0">
              <a:buNone/>
              <a:defRPr sz="1400">
                <a:solidFill>
                  <a:schemeClr val="tx1">
                    <a:tint val="75000"/>
                  </a:schemeClr>
                </a:solidFill>
              </a:defRPr>
            </a:lvl8pPr>
            <a:lvl9pPr marL="3655701"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42433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83A828C1-4947-4EA3-87F5-B0DA87E62592}"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6" name="TextBox 5"/>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ADE2D989-92D0-4212-93D4-71D86E0EA1BE}"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730307" y="1647828"/>
            <a:ext cx="5365693"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0377" y="1647828"/>
            <a:ext cx="53848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69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5660BBED-22CF-4A23-8CA1-E52F285DADB3}"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8" name="TextBox 7"/>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D55E65C9-97C5-43BE-B6AA-7420F5D8BC7A}"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07" y="1643945"/>
            <a:ext cx="5365693" cy="744427"/>
          </a:xfrm>
        </p:spPr>
        <p:txBody>
          <a:bodyPr anchor="b"/>
          <a:lstStyle>
            <a:lvl1pPr marL="0" indent="0">
              <a:buNone/>
              <a:defRPr sz="2200" b="1"/>
            </a:lvl1pPr>
            <a:lvl2pPr marL="456963" indent="0">
              <a:buNone/>
              <a:defRPr sz="2000" b="1"/>
            </a:lvl2pPr>
            <a:lvl3pPr marL="913926" indent="0">
              <a:buNone/>
              <a:defRPr sz="1800" b="1"/>
            </a:lvl3pPr>
            <a:lvl4pPr marL="1370889" indent="0">
              <a:buNone/>
              <a:defRPr sz="1600" b="1"/>
            </a:lvl4pPr>
            <a:lvl5pPr marL="1827850" indent="0">
              <a:buNone/>
              <a:defRPr sz="1600" b="1"/>
            </a:lvl5pPr>
            <a:lvl6pPr marL="2284813" indent="0">
              <a:buNone/>
              <a:defRPr sz="1600" b="1"/>
            </a:lvl6pPr>
            <a:lvl7pPr marL="2741776" indent="0">
              <a:buNone/>
              <a:defRPr sz="1600" b="1"/>
            </a:lvl7pPr>
            <a:lvl8pPr marL="3198740" indent="0">
              <a:buNone/>
              <a:defRPr sz="1600" b="1"/>
            </a:lvl8pPr>
            <a:lvl9pPr marL="36557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307" y="2546048"/>
            <a:ext cx="536569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52" y="1643945"/>
            <a:ext cx="5389033" cy="744427"/>
          </a:xfrm>
        </p:spPr>
        <p:txBody>
          <a:bodyPr anchor="b"/>
          <a:lstStyle>
            <a:lvl1pPr marL="0" indent="0">
              <a:buNone/>
              <a:defRPr sz="2200" b="1"/>
            </a:lvl1pPr>
            <a:lvl2pPr marL="456963" indent="0">
              <a:buNone/>
              <a:defRPr sz="2000" b="1"/>
            </a:lvl2pPr>
            <a:lvl3pPr marL="913926" indent="0">
              <a:buNone/>
              <a:defRPr sz="1800" b="1"/>
            </a:lvl3pPr>
            <a:lvl4pPr marL="1370889" indent="0">
              <a:buNone/>
              <a:defRPr sz="1600" b="1"/>
            </a:lvl4pPr>
            <a:lvl5pPr marL="1827850" indent="0">
              <a:buNone/>
              <a:defRPr sz="1600" b="1"/>
            </a:lvl5pPr>
            <a:lvl6pPr marL="2284813" indent="0">
              <a:buNone/>
              <a:defRPr sz="1600" b="1"/>
            </a:lvl6pPr>
            <a:lvl7pPr marL="2741776" indent="0">
              <a:buNone/>
              <a:defRPr sz="1600" b="1"/>
            </a:lvl7pPr>
            <a:lvl8pPr marL="3198740" indent="0">
              <a:buNone/>
              <a:defRPr sz="1600" b="1"/>
            </a:lvl8pPr>
            <a:lvl9pPr marL="36557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52" y="2546048"/>
            <a:ext cx="538903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7860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105EADE1-1183-4B88-882D-3ED6C666D893}"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4" name="TextBox 3"/>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92756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C149BFC-2111-4ABA-8705-E47C07505D09}"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3" name="TextBox 2"/>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F78440E6-7DD9-4AAA-8BF7-D02F975E6A8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Tree>
    <p:extLst>
      <p:ext uri="{BB962C8B-B14F-4D97-AF65-F5344CB8AC3E}">
        <p14:creationId xmlns:p14="http://schemas.microsoft.com/office/powerpoint/2010/main" val="1642877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1724026"/>
            <a:ext cx="10998200" cy="2313820"/>
          </a:xfrm>
        </p:spPr>
        <p:txBody>
          <a:bodyPr rIns="91392" bIns="45696" rtlCol="0">
            <a:normAutofit/>
          </a:bodyPr>
          <a:lstStyle>
            <a:lvl1pPr marL="226896" indent="-226896" algn="l" defTabSz="913926"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6597654" y="4138207"/>
            <a:ext cx="4627033" cy="403225"/>
          </a:xfrm>
        </p:spPr>
        <p:txBody>
          <a:bodyPr>
            <a:normAutofit/>
          </a:bodyPr>
          <a:lstStyle>
            <a:lvl1pPr marL="0" indent="0" algn="r">
              <a:buNone/>
              <a:defRPr sz="1800" i="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939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solidFill>
                  <a:schemeClr val="tx1"/>
                </a:solidFill>
              </a:rPr>
              <a:pPr eaLnBrk="1" hangingPunct="1">
                <a:spcBef>
                  <a:spcPts val="800"/>
                </a:spcBef>
                <a:buFont typeface="Wingdings" pitchFamily="2" charset="2"/>
                <a:buNone/>
                <a:defRPr/>
              </a:pPr>
              <a:t>‹#›</a:t>
            </a:fld>
            <a:endParaRPr lang="en-US" altLang="en-US" sz="900" dirty="0" smtClean="0">
              <a:solidFill>
                <a:schemeClr val="tx1"/>
              </a:solidFill>
            </a:endParaRPr>
          </a:p>
        </p:txBody>
      </p:sp>
      <p:sp>
        <p:nvSpPr>
          <p:cNvPr id="2" name="Title 1"/>
          <p:cNvSpPr>
            <a:spLocks noGrp="1"/>
          </p:cNvSpPr>
          <p:nvPr>
            <p:ph type="title"/>
          </p:nvPr>
        </p:nvSpPr>
        <p:spPr>
          <a:xfrm>
            <a:off x="730307" y="319904"/>
            <a:ext cx="10972800" cy="423046"/>
          </a:xfrm>
        </p:spPr>
        <p:txBody>
          <a:bodyPr/>
          <a:lstStyle>
            <a:lvl1pPr>
              <a:defRPr sz="3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30307" y="1646600"/>
            <a:ext cx="10972800" cy="5047672"/>
          </a:xfrm>
        </p:spPr>
        <p:txBody>
          <a:bodyPr>
            <a:normAutofit/>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8015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717551" y="3430588"/>
            <a:ext cx="1074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392" tIns="45696" rIns="91392" bIns="45696" anchor="ctr"/>
          <a:lstStyle/>
          <a:p>
            <a:endParaRPr lang="en-US" sz="1800">
              <a:solidFill>
                <a:srgbClr val="000000"/>
              </a:solidFill>
            </a:endParaRPr>
          </a:p>
        </p:txBody>
      </p:sp>
      <p:pic>
        <p:nvPicPr>
          <p:cNvPr id="6" name="Picture 3" descr="logo-and-stagecoach-lockup-ppt"/>
          <p:cNvPicPr>
            <a:picLocks noChangeAspect="1" noChangeArrowheads="1"/>
          </p:cNvPicPr>
          <p:nvPr/>
        </p:nvPicPr>
        <p:blipFill>
          <a:blip r:embed="rId2">
            <a:extLst>
              <a:ext uri="{28A0092B-C50C-407E-A947-70E740481C1C}">
                <a14:useLocalDpi xmlns:a14="http://schemas.microsoft.com/office/drawing/2010/main" val="0"/>
              </a:ext>
            </a:extLst>
          </a:blip>
          <a:srcRect t="79585"/>
          <a:stretch>
            <a:fillRect/>
          </a:stretch>
        </p:blipFill>
        <p:spPr bwMode="auto">
          <a:xfrm>
            <a:off x="6849536" y="5403858"/>
            <a:ext cx="489373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3274" y="384180"/>
            <a:ext cx="98848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73274" y="384180"/>
            <a:ext cx="98848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9048" y="1305643"/>
            <a:ext cx="103632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729048" y="3657600"/>
            <a:ext cx="8534400" cy="914400"/>
          </a:xfrm>
          <a:noFill/>
          <a:ln w="9525">
            <a:noFill/>
            <a:miter lim="800000"/>
            <a:headEnd/>
            <a:tailEnd/>
          </a:ln>
          <a:effectLst/>
        </p:spPr>
        <p:txBody>
          <a:bodyPr rIns="91392" bIns="45696">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6963" indent="0" algn="ctr">
              <a:buNone/>
              <a:defRPr>
                <a:solidFill>
                  <a:schemeClr val="tx1">
                    <a:tint val="75000"/>
                  </a:schemeClr>
                </a:solidFill>
              </a:defRPr>
            </a:lvl2pPr>
            <a:lvl3pPr marL="913926" indent="0" algn="ctr">
              <a:buNone/>
              <a:defRPr>
                <a:solidFill>
                  <a:schemeClr val="tx1">
                    <a:tint val="75000"/>
                  </a:schemeClr>
                </a:solidFill>
              </a:defRPr>
            </a:lvl3pPr>
            <a:lvl4pPr marL="1370889" indent="0" algn="ctr">
              <a:buNone/>
              <a:defRPr>
                <a:solidFill>
                  <a:schemeClr val="tx1">
                    <a:tint val="75000"/>
                  </a:schemeClr>
                </a:solidFill>
              </a:defRPr>
            </a:lvl4pPr>
            <a:lvl5pPr marL="1827850" indent="0" algn="ctr">
              <a:buNone/>
              <a:defRPr>
                <a:solidFill>
                  <a:schemeClr val="tx1">
                    <a:tint val="75000"/>
                  </a:schemeClr>
                </a:solidFill>
              </a:defRPr>
            </a:lvl5pPr>
            <a:lvl6pPr marL="2284813" indent="0" algn="ctr">
              <a:buNone/>
              <a:defRPr>
                <a:solidFill>
                  <a:schemeClr val="tx1">
                    <a:tint val="75000"/>
                  </a:schemeClr>
                </a:solidFill>
              </a:defRPr>
            </a:lvl6pPr>
            <a:lvl7pPr marL="2741776" indent="0" algn="ctr">
              <a:buNone/>
              <a:defRPr>
                <a:solidFill>
                  <a:schemeClr val="tx1">
                    <a:tint val="75000"/>
                  </a:schemeClr>
                </a:solidFill>
              </a:defRPr>
            </a:lvl7pPr>
            <a:lvl8pPr marL="3198740" indent="0" algn="ctr">
              <a:buNone/>
              <a:defRPr>
                <a:solidFill>
                  <a:schemeClr val="tx1">
                    <a:tint val="75000"/>
                  </a:schemeClr>
                </a:solidFill>
              </a:defRPr>
            </a:lvl8pPr>
            <a:lvl9pPr marL="3655701"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16"/>
          <p:cNvSpPr>
            <a:spLocks noGrp="1"/>
          </p:cNvSpPr>
          <p:nvPr>
            <p:ph type="body" sz="quarter" idx="15"/>
          </p:nvPr>
        </p:nvSpPr>
        <p:spPr>
          <a:xfrm>
            <a:off x="729048" y="5275171"/>
            <a:ext cx="37592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35812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3D8C9371-4984-4831-9CF2-8B75EE4CF2E1}"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a:xfrm>
            <a:off x="730307" y="319903"/>
            <a:ext cx="10972800" cy="1143000"/>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0307" y="1646600"/>
            <a:ext cx="10972800" cy="5047672"/>
          </a:xfrm>
        </p:spPr>
        <p:txBody>
          <a:bodyPr/>
          <a:lstStyle>
            <a:lvl1pPr>
              <a:spcBef>
                <a:spcPts val="0"/>
              </a:spcBef>
              <a:defRPr sz="2200">
                <a:solidFill>
                  <a:schemeClr val="tx1"/>
                </a:solidFill>
              </a:defRPr>
            </a:lvl1pPr>
            <a:lvl2pPr marL="687031" indent="-342723">
              <a:spcBef>
                <a:spcPts val="0"/>
              </a:spcBef>
              <a:defRPr>
                <a:solidFill>
                  <a:schemeClr val="tx1"/>
                </a:solidFill>
              </a:defRPr>
            </a:lvl2pPr>
            <a:lvl3pPr marL="913926" indent="-226896">
              <a:spcBef>
                <a:spcPts val="0"/>
              </a:spcBef>
              <a:defRPr>
                <a:solidFill>
                  <a:schemeClr val="tx1"/>
                </a:solidFill>
              </a:defRPr>
            </a:lvl3pPr>
            <a:lvl4pPr marL="1140821" indent="-226896">
              <a:spcBef>
                <a:spcPts val="0"/>
              </a:spcBef>
              <a:defRPr>
                <a:solidFill>
                  <a:schemeClr val="tx1"/>
                </a:solidFill>
              </a:defRPr>
            </a:lvl4pPr>
            <a:lvl5pPr marL="1375649" indent="-234828">
              <a:spcBef>
                <a:spcPts val="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631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63E9CB4-000B-46CE-8EE3-7C132581EF1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6600" y="2286002"/>
            <a:ext cx="10972800" cy="3840163"/>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438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BF7216CD-EB03-4AB1-A705-19E8B6E8B74E}"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5" name="TextBox 4"/>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A3E1FA4-29C7-412E-BED4-0F16C0ACF15D}"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6963" indent="0">
              <a:buNone/>
              <a:defRPr sz="1800">
                <a:solidFill>
                  <a:schemeClr val="tx1">
                    <a:tint val="75000"/>
                  </a:schemeClr>
                </a:solidFill>
              </a:defRPr>
            </a:lvl2pPr>
            <a:lvl3pPr marL="913926" indent="0">
              <a:buNone/>
              <a:defRPr sz="1600">
                <a:solidFill>
                  <a:schemeClr val="tx1">
                    <a:tint val="75000"/>
                  </a:schemeClr>
                </a:solidFill>
              </a:defRPr>
            </a:lvl3pPr>
            <a:lvl4pPr marL="1370889" indent="0">
              <a:buNone/>
              <a:defRPr sz="1400">
                <a:solidFill>
                  <a:schemeClr val="tx1">
                    <a:tint val="75000"/>
                  </a:schemeClr>
                </a:solidFill>
              </a:defRPr>
            </a:lvl4pPr>
            <a:lvl5pPr marL="1827850" indent="0">
              <a:buNone/>
              <a:defRPr sz="1400">
                <a:solidFill>
                  <a:schemeClr val="tx1">
                    <a:tint val="75000"/>
                  </a:schemeClr>
                </a:solidFill>
              </a:defRPr>
            </a:lvl5pPr>
            <a:lvl6pPr marL="2284813" indent="0">
              <a:buNone/>
              <a:defRPr sz="1400">
                <a:solidFill>
                  <a:schemeClr val="tx1">
                    <a:tint val="75000"/>
                  </a:schemeClr>
                </a:solidFill>
              </a:defRPr>
            </a:lvl6pPr>
            <a:lvl7pPr marL="2741776" indent="0">
              <a:buNone/>
              <a:defRPr sz="1400">
                <a:solidFill>
                  <a:schemeClr val="tx1">
                    <a:tint val="75000"/>
                  </a:schemeClr>
                </a:solidFill>
              </a:defRPr>
            </a:lvl7pPr>
            <a:lvl8pPr marL="3198740" indent="0">
              <a:buNone/>
              <a:defRPr sz="1400">
                <a:solidFill>
                  <a:schemeClr val="tx1">
                    <a:tint val="75000"/>
                  </a:schemeClr>
                </a:solidFill>
              </a:defRPr>
            </a:lvl8pPr>
            <a:lvl9pPr marL="3655701"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7110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83A828C1-4947-4EA3-87F5-B0DA87E62592}"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6" name="TextBox 5"/>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ADE2D989-92D0-4212-93D4-71D86E0EA1BE}"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730307" y="1647828"/>
            <a:ext cx="5365693"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0377" y="1647828"/>
            <a:ext cx="53848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627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5660BBED-22CF-4A23-8CA1-E52F285DADB3}"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8" name="TextBox 7"/>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D55E65C9-97C5-43BE-B6AA-7420F5D8BC7A}"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07" y="1643945"/>
            <a:ext cx="5365693" cy="744427"/>
          </a:xfrm>
        </p:spPr>
        <p:txBody>
          <a:bodyPr anchor="b"/>
          <a:lstStyle>
            <a:lvl1pPr marL="0" indent="0">
              <a:buNone/>
              <a:defRPr sz="2200" b="1"/>
            </a:lvl1pPr>
            <a:lvl2pPr marL="456963" indent="0">
              <a:buNone/>
              <a:defRPr sz="2000" b="1"/>
            </a:lvl2pPr>
            <a:lvl3pPr marL="913926" indent="0">
              <a:buNone/>
              <a:defRPr sz="1800" b="1"/>
            </a:lvl3pPr>
            <a:lvl4pPr marL="1370889" indent="0">
              <a:buNone/>
              <a:defRPr sz="1600" b="1"/>
            </a:lvl4pPr>
            <a:lvl5pPr marL="1827850" indent="0">
              <a:buNone/>
              <a:defRPr sz="1600" b="1"/>
            </a:lvl5pPr>
            <a:lvl6pPr marL="2284813" indent="0">
              <a:buNone/>
              <a:defRPr sz="1600" b="1"/>
            </a:lvl6pPr>
            <a:lvl7pPr marL="2741776" indent="0">
              <a:buNone/>
              <a:defRPr sz="1600" b="1"/>
            </a:lvl7pPr>
            <a:lvl8pPr marL="3198740" indent="0">
              <a:buNone/>
              <a:defRPr sz="1600" b="1"/>
            </a:lvl8pPr>
            <a:lvl9pPr marL="36557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307" y="2546048"/>
            <a:ext cx="536569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52" y="1643945"/>
            <a:ext cx="5389033" cy="744427"/>
          </a:xfrm>
        </p:spPr>
        <p:txBody>
          <a:bodyPr anchor="b"/>
          <a:lstStyle>
            <a:lvl1pPr marL="0" indent="0">
              <a:buNone/>
              <a:defRPr sz="2200" b="1"/>
            </a:lvl1pPr>
            <a:lvl2pPr marL="456963" indent="0">
              <a:buNone/>
              <a:defRPr sz="2000" b="1"/>
            </a:lvl2pPr>
            <a:lvl3pPr marL="913926" indent="0">
              <a:buNone/>
              <a:defRPr sz="1800" b="1"/>
            </a:lvl3pPr>
            <a:lvl4pPr marL="1370889" indent="0">
              <a:buNone/>
              <a:defRPr sz="1600" b="1"/>
            </a:lvl4pPr>
            <a:lvl5pPr marL="1827850" indent="0">
              <a:buNone/>
              <a:defRPr sz="1600" b="1"/>
            </a:lvl5pPr>
            <a:lvl6pPr marL="2284813" indent="0">
              <a:buNone/>
              <a:defRPr sz="1600" b="1"/>
            </a:lvl6pPr>
            <a:lvl7pPr marL="2741776" indent="0">
              <a:buNone/>
              <a:defRPr sz="1600" b="1"/>
            </a:lvl7pPr>
            <a:lvl8pPr marL="3198740" indent="0">
              <a:buNone/>
              <a:defRPr sz="1600" b="1"/>
            </a:lvl8pPr>
            <a:lvl9pPr marL="36557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52" y="2546048"/>
            <a:ext cx="538903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399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105EADE1-1183-4B88-882D-3ED6C666D893}"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4" name="TextBox 3"/>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744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C149BFC-2111-4ABA-8705-E47C07505D09}"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
        <p:nvSpPr>
          <p:cNvPr id="3" name="TextBox 2"/>
          <p:cNvSpPr txBox="1">
            <a:spLocks noChangeArrowheads="1"/>
          </p:cNvSpPr>
          <p:nvPr userDrawn="1"/>
        </p:nvSpPr>
        <p:spPr bwMode="auto">
          <a:xfrm>
            <a:off x="11698822" y="6611946"/>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6" rIns="91392" bIns="45696"/>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F78440E6-7DD9-4AAA-8BF7-D02F975E6A8F}" type="slidenum">
              <a:rPr lang="en-US" altLang="en-US" sz="900" smtClean="0">
                <a:solidFill>
                  <a:srgbClr val="000000"/>
                </a:solidFill>
              </a:rPr>
              <a:pPr eaLnBrk="1" hangingPunct="1">
                <a:spcBef>
                  <a:spcPts val="800"/>
                </a:spcBef>
                <a:buFont typeface="Wingdings" pitchFamily="2" charset="2"/>
                <a:buNone/>
                <a:defRPr/>
              </a:pPr>
              <a:t>‹#›</a:t>
            </a:fld>
            <a:endParaRPr lang="en-US" altLang="en-US" sz="900" smtClean="0">
              <a:solidFill>
                <a:srgbClr val="000000"/>
              </a:solidFill>
            </a:endParaRPr>
          </a:p>
        </p:txBody>
      </p:sp>
    </p:spTree>
    <p:extLst>
      <p:ext uri="{BB962C8B-B14F-4D97-AF65-F5344CB8AC3E}">
        <p14:creationId xmlns:p14="http://schemas.microsoft.com/office/powerpoint/2010/main" val="966165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1724026"/>
            <a:ext cx="10998200" cy="2313820"/>
          </a:xfrm>
        </p:spPr>
        <p:txBody>
          <a:bodyPr rIns="91392" bIns="45696" rtlCol="0">
            <a:normAutofit/>
          </a:bodyPr>
          <a:lstStyle>
            <a:lvl1pPr marL="226896" indent="-226896" algn="l" defTabSz="913926"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smtClean="0"/>
              <a:t>Click to edit Master title style</a:t>
            </a:r>
            <a:endParaRPr lang="en-US" dirty="0"/>
          </a:p>
        </p:txBody>
      </p:sp>
      <p:sp>
        <p:nvSpPr>
          <p:cNvPr id="9" name="Text Placeholder 8"/>
          <p:cNvSpPr>
            <a:spLocks noGrp="1"/>
          </p:cNvSpPr>
          <p:nvPr>
            <p:ph type="body" sz="quarter" idx="13"/>
          </p:nvPr>
        </p:nvSpPr>
        <p:spPr>
          <a:xfrm>
            <a:off x="6597654" y="4138207"/>
            <a:ext cx="4627033" cy="403225"/>
          </a:xfrm>
        </p:spPr>
        <p:txBody>
          <a:bodyPr>
            <a:normAutofit/>
          </a:bodyPr>
          <a:lstStyle>
            <a:lvl1pPr marL="0" indent="0" algn="r">
              <a:buNone/>
              <a:defRPr sz="1800" i="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99646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04800" y="1066800"/>
            <a:ext cx="115824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2"/>
          <p:cNvSpPr>
            <a:spLocks noGrp="1"/>
          </p:cNvSpPr>
          <p:nvPr>
            <p:ph type="title"/>
          </p:nvPr>
        </p:nvSpPr>
        <p:spPr>
          <a:xfrm>
            <a:off x="0" y="24384"/>
            <a:ext cx="11887200" cy="356616"/>
          </a:xfrm>
          <a:prstGeom prst="rect">
            <a:avLst/>
          </a:prstGeom>
        </p:spPr>
        <p:txBody>
          <a:bodyPr rtlCol="0">
            <a:normAutofit/>
          </a:bodyPr>
          <a:lstStyle/>
          <a:p>
            <a:r>
              <a:rPr lang="en-US" smtClean="0"/>
              <a:t>Click to edit Master title style</a:t>
            </a:r>
            <a:endParaRPr lang="en-US" dirty="0"/>
          </a:p>
        </p:txBody>
      </p:sp>
      <p:sp>
        <p:nvSpPr>
          <p:cNvPr id="9" name="Text Placeholder 8"/>
          <p:cNvSpPr>
            <a:spLocks noGrp="1"/>
          </p:cNvSpPr>
          <p:nvPr>
            <p:ph type="body" sz="quarter" idx="16"/>
          </p:nvPr>
        </p:nvSpPr>
        <p:spPr>
          <a:xfrm>
            <a:off x="304800" y="533400"/>
            <a:ext cx="115824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smtClean="0"/>
              <a:t>Click to edit Master text styles</a:t>
            </a:r>
          </a:p>
          <a:p>
            <a:pPr lvl="1"/>
            <a:r>
              <a:rPr lang="en-US" smtClean="0"/>
              <a:t>Second level</a:t>
            </a:r>
          </a:p>
        </p:txBody>
      </p:sp>
      <p:sp>
        <p:nvSpPr>
          <p:cNvPr id="6" name="Rectangle 4"/>
          <p:cNvSpPr>
            <a:spLocks noGrp="1" noChangeArrowheads="1"/>
          </p:cNvSpPr>
          <p:nvPr>
            <p:ph type="sldNum" sz="quarter" idx="17"/>
          </p:nvPr>
        </p:nvSpPr>
        <p:spPr>
          <a:xfrm>
            <a:off x="5490634" y="6494464"/>
            <a:ext cx="1198033" cy="327025"/>
          </a:xfrm>
          <a:prstGeom prst="rect">
            <a:avLst/>
          </a:prstGeom>
          <a:ln/>
        </p:spPr>
        <p:txBody>
          <a:bodyPr/>
          <a:lstStyle>
            <a:lvl1pPr>
              <a:defRPr/>
            </a:lvl1pPr>
          </a:lstStyle>
          <a:p>
            <a:pPr>
              <a:defRPr/>
            </a:pPr>
            <a:fld id="{47B24635-6C03-4E6A-B971-C1B14D646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565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w 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solidFill>
                  <a:schemeClr val="tx1"/>
                </a:solidFill>
              </a:rPr>
              <a:pPr eaLnBrk="1" hangingPunct="1">
                <a:spcBef>
                  <a:spcPts val="800"/>
                </a:spcBef>
                <a:buFont typeface="Wingdings" pitchFamily="2" charset="2"/>
                <a:buNone/>
                <a:defRPr/>
              </a:pPr>
              <a:t>‹#›</a:t>
            </a:fld>
            <a:endParaRPr lang="en-US" altLang="en-US" sz="900" dirty="0" smtClean="0">
              <a:solidFill>
                <a:schemeClr val="tx1"/>
              </a:solidFill>
            </a:endParaRPr>
          </a:p>
        </p:txBody>
      </p:sp>
      <p:sp>
        <p:nvSpPr>
          <p:cNvPr id="2" name="Title 1"/>
          <p:cNvSpPr>
            <a:spLocks noGrp="1"/>
          </p:cNvSpPr>
          <p:nvPr>
            <p:ph type="title"/>
          </p:nvPr>
        </p:nvSpPr>
        <p:spPr>
          <a:xfrm>
            <a:off x="730251" y="320675"/>
            <a:ext cx="10972800" cy="420624"/>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6600" y="2286001"/>
            <a:ext cx="10972800" cy="3840163"/>
          </a:xfrm>
        </p:spPr>
        <p:txBody>
          <a:bodyPr>
            <a:normAutofit/>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smtClean="0"/>
              <a:t>Edit Master text styles</a:t>
            </a:r>
          </a:p>
        </p:txBody>
      </p:sp>
    </p:spTree>
    <p:extLst>
      <p:ext uri="{BB962C8B-B14F-4D97-AF65-F5344CB8AC3E}">
        <p14:creationId xmlns:p14="http://schemas.microsoft.com/office/powerpoint/2010/main" val="27628302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6197600" y="1415368"/>
            <a:ext cx="56896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304800" y="1064848"/>
            <a:ext cx="5691717" cy="274320"/>
          </a:xfrm>
          <a:prstGeom prst="rect">
            <a:avLst/>
          </a:prstGeom>
          <a:solidFill>
            <a:schemeClr val="accent2"/>
          </a:solidFill>
        </p:spPr>
        <p:txBody>
          <a:bodyPr lIns="91440" anchor="ctr"/>
          <a:lstStyle>
            <a:lvl1pPr marL="0" indent="0" algn="l">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413099"/>
            <a:ext cx="5691717"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7" y="1064848"/>
            <a:ext cx="5691835" cy="274320"/>
          </a:xfrm>
          <a:prstGeom prst="rect">
            <a:avLst/>
          </a:prstGeom>
          <a:solidFill>
            <a:schemeClr val="accent2"/>
          </a:solidFill>
        </p:spPr>
        <p:txBody>
          <a:bodyPr lIns="91440" anchor="ctr"/>
          <a:lstStyle>
            <a:lvl1pPr marL="0" indent="0" algn="l">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itle Placeholder 12"/>
          <p:cNvSpPr>
            <a:spLocks noGrp="1"/>
          </p:cNvSpPr>
          <p:nvPr>
            <p:ph type="title"/>
          </p:nvPr>
        </p:nvSpPr>
        <p:spPr>
          <a:xfrm>
            <a:off x="0" y="24384"/>
            <a:ext cx="11887200" cy="356616"/>
          </a:xfrm>
          <a:prstGeom prst="rect">
            <a:avLst/>
          </a:prstGeom>
        </p:spPr>
        <p:txBody>
          <a:bodyPr rtlCol="0">
            <a:normAutofit/>
          </a:bodyPr>
          <a:lstStyle/>
          <a:p>
            <a:r>
              <a:rPr lang="en-US" smtClean="0"/>
              <a:t>Click to edit Master title style</a:t>
            </a:r>
            <a:endParaRPr lang="en-US" dirty="0"/>
          </a:p>
        </p:txBody>
      </p:sp>
      <p:sp>
        <p:nvSpPr>
          <p:cNvPr id="10" name="Text Placeholder 8"/>
          <p:cNvSpPr>
            <a:spLocks noGrp="1"/>
          </p:cNvSpPr>
          <p:nvPr>
            <p:ph type="body" sz="quarter" idx="16"/>
          </p:nvPr>
        </p:nvSpPr>
        <p:spPr>
          <a:xfrm>
            <a:off x="304800" y="533400"/>
            <a:ext cx="115824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smtClean="0"/>
              <a:t>Click to edit Master text styles</a:t>
            </a:r>
          </a:p>
          <a:p>
            <a:pPr lvl="1"/>
            <a:r>
              <a:rPr lang="en-US" smtClean="0"/>
              <a:t>Second level</a:t>
            </a:r>
          </a:p>
        </p:txBody>
      </p:sp>
      <p:sp>
        <p:nvSpPr>
          <p:cNvPr id="9" name="Rectangle 4"/>
          <p:cNvSpPr>
            <a:spLocks noGrp="1" noChangeArrowheads="1"/>
          </p:cNvSpPr>
          <p:nvPr>
            <p:ph type="sldNum" sz="quarter" idx="17"/>
          </p:nvPr>
        </p:nvSpPr>
        <p:spPr>
          <a:xfrm>
            <a:off x="5490634" y="6494464"/>
            <a:ext cx="1198033" cy="327025"/>
          </a:xfrm>
          <a:prstGeom prst="rect">
            <a:avLst/>
          </a:prstGeom>
          <a:ln/>
        </p:spPr>
        <p:txBody>
          <a:bodyPr/>
          <a:lstStyle>
            <a:lvl1pPr>
              <a:defRPr/>
            </a:lvl1pPr>
          </a:lstStyle>
          <a:p>
            <a:pPr>
              <a:defRPr/>
            </a:pPr>
            <a:fld id="{544EE8BC-09A2-4AED-BB95-3AE04EBE2EF3}" type="slidenum">
              <a:rPr lang="en-US"/>
              <a:pPr>
                <a:defRPr/>
              </a:pPr>
              <a:t>‹#›</a:t>
            </a:fld>
            <a:endParaRPr lang="en-US" dirty="0"/>
          </a:p>
        </p:txBody>
      </p:sp>
    </p:spTree>
    <p:extLst>
      <p:ext uri="{BB962C8B-B14F-4D97-AF65-F5344CB8AC3E}">
        <p14:creationId xmlns:p14="http://schemas.microsoft.com/office/powerpoint/2010/main" val="198634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w Title and Content no subtit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solidFill>
                  <a:schemeClr val="tx1"/>
                </a:solidFill>
              </a:rPr>
              <a:pPr eaLnBrk="1" hangingPunct="1">
                <a:spcBef>
                  <a:spcPts val="800"/>
                </a:spcBef>
                <a:buFont typeface="Wingdings" pitchFamily="2" charset="2"/>
                <a:buNone/>
                <a:defRPr/>
              </a:pPr>
              <a:t>‹#›</a:t>
            </a:fld>
            <a:endParaRPr lang="en-US" altLang="en-US" sz="900" dirty="0" smtClean="0">
              <a:solidFill>
                <a:schemeClr val="tx1"/>
              </a:solidFill>
            </a:endParaRPr>
          </a:p>
        </p:txBody>
      </p:sp>
      <p:sp>
        <p:nvSpPr>
          <p:cNvPr id="2" name="Title 1"/>
          <p:cNvSpPr>
            <a:spLocks noGrp="1"/>
          </p:cNvSpPr>
          <p:nvPr>
            <p:ph type="title"/>
          </p:nvPr>
        </p:nvSpPr>
        <p:spPr>
          <a:xfrm>
            <a:off x="730251" y="320675"/>
            <a:ext cx="10972800" cy="420624"/>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736600" y="2286001"/>
            <a:ext cx="10972800" cy="3840163"/>
          </a:xfrm>
        </p:spPr>
        <p:txBody>
          <a:bodyPr>
            <a:normAutofit/>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2314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BF7216CD-EB03-4AB1-A705-19E8B6E8B74E}"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
        <p:nvSpPr>
          <p:cNvPr id="3" name="Text Placeholder 2"/>
          <p:cNvSpPr>
            <a:spLocks noGrp="1"/>
          </p:cNvSpPr>
          <p:nvPr>
            <p:ph type="body" idx="1"/>
          </p:nvPr>
        </p:nvSpPr>
        <p:spPr>
          <a:xfrm>
            <a:off x="735341" y="3383179"/>
            <a:ext cx="103632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735341" y="2159440"/>
            <a:ext cx="11125200" cy="1143000"/>
          </a:xfrm>
        </p:spPr>
        <p:txBody>
          <a:bodyPr anchor="b"/>
          <a:lstStyle>
            <a:lvl1pPr>
              <a:defRPr sz="44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996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ADE2D989-92D0-4212-93D4-71D86E0EA1BE}"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
        <p:nvSpPr>
          <p:cNvPr id="2" name="Title 1"/>
          <p:cNvSpPr>
            <a:spLocks noGrp="1"/>
          </p:cNvSpPr>
          <p:nvPr>
            <p:ph type="title"/>
          </p:nvPr>
        </p:nvSpPr>
        <p:spPr>
          <a:xfrm>
            <a:off x="730251" y="320675"/>
            <a:ext cx="10972800" cy="420624"/>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730307" y="1647824"/>
            <a:ext cx="5365693" cy="4525963"/>
          </a:xfrm>
        </p:spPr>
        <p:txBody>
          <a:bodyPr>
            <a:normAutofit/>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0377" y="1647824"/>
            <a:ext cx="5384800" cy="4525963"/>
          </a:xfrm>
        </p:spPr>
        <p:txBody>
          <a:bodyPr>
            <a:normAutofit/>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smtClean="0"/>
              <a:t>Edit Master text styles</a:t>
            </a:r>
          </a:p>
        </p:txBody>
      </p:sp>
    </p:spTree>
    <p:extLst>
      <p:ext uri="{BB962C8B-B14F-4D97-AF65-F5344CB8AC3E}">
        <p14:creationId xmlns:p14="http://schemas.microsoft.com/office/powerpoint/2010/main" val="42308155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5660BBED-22CF-4A23-8CA1-E52F285DADB3}"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
        <p:nvSpPr>
          <p:cNvPr id="2" name="Title 1"/>
          <p:cNvSpPr>
            <a:spLocks noGrp="1"/>
          </p:cNvSpPr>
          <p:nvPr>
            <p:ph type="title"/>
          </p:nvPr>
        </p:nvSpPr>
        <p:spPr>
          <a:xfrm>
            <a:off x="730251" y="320675"/>
            <a:ext cx="10972800" cy="42062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307" y="1643943"/>
            <a:ext cx="5365693"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0307" y="2546048"/>
            <a:ext cx="5365693" cy="3951288"/>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45" y="1643943"/>
            <a:ext cx="5389033"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6145" y="2546048"/>
            <a:ext cx="5389033" cy="3951288"/>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smtClean="0"/>
              <a:t>Edit Master text styles</a:t>
            </a:r>
          </a:p>
        </p:txBody>
      </p:sp>
    </p:spTree>
    <p:extLst>
      <p:ext uri="{BB962C8B-B14F-4D97-AF65-F5344CB8AC3E}">
        <p14:creationId xmlns:p14="http://schemas.microsoft.com/office/powerpoint/2010/main" val="3358764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698818" y="6611939"/>
            <a:ext cx="8572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solidFill>
                  <a:schemeClr val="tx1"/>
                </a:solidFill>
              </a:rPr>
              <a:pPr eaLnBrk="1" hangingPunct="1">
                <a:spcBef>
                  <a:spcPts val="800"/>
                </a:spcBef>
                <a:buFont typeface="Wingdings" pitchFamily="2" charset="2"/>
                <a:buNone/>
                <a:defRPr/>
              </a:pPr>
              <a:t>‹#›</a:t>
            </a:fld>
            <a:endParaRPr lang="en-US" altLang="en-US" sz="900" smtClean="0">
              <a:solidFill>
                <a:schemeClr val="tx1"/>
              </a:solidFill>
            </a:endParaRPr>
          </a:p>
        </p:txBody>
      </p:sp>
      <p:sp>
        <p:nvSpPr>
          <p:cNvPr id="2" name="Title 1"/>
          <p:cNvSpPr>
            <a:spLocks noGrp="1"/>
          </p:cNvSpPr>
          <p:nvPr>
            <p:ph type="title"/>
          </p:nvPr>
        </p:nvSpPr>
        <p:spPr>
          <a:xfrm>
            <a:off x="730251" y="320675"/>
            <a:ext cx="10972800" cy="420624"/>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07136" y="768096"/>
            <a:ext cx="10972800" cy="859536"/>
          </a:xfrm>
        </p:spPr>
        <p:txBody>
          <a:bodyPr/>
          <a:lstStyle>
            <a:lvl1pPr marL="0" indent="0">
              <a:buNone/>
              <a:defRPr sz="2000"/>
            </a:lvl1pPr>
          </a:lstStyle>
          <a:p>
            <a:pPr lvl="0"/>
            <a:r>
              <a:rPr lang="en-US" smtClean="0"/>
              <a:t>Edit Master text styles</a:t>
            </a:r>
          </a:p>
        </p:txBody>
      </p:sp>
    </p:spTree>
    <p:extLst>
      <p:ext uri="{BB962C8B-B14F-4D97-AF65-F5344CB8AC3E}">
        <p14:creationId xmlns:p14="http://schemas.microsoft.com/office/powerpoint/2010/main" val="16538131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0251" y="320676"/>
            <a:ext cx="10972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0251" y="16510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902450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Lst>
  <p:timing>
    <p:tnLst>
      <p:par>
        <p:cTn id="1" dur="indefinite" restart="never" nodeType="tmRoot"/>
      </p:par>
    </p:tnLst>
  </p:timing>
  <p:hf hdr="0" ftr="0" dt="0"/>
  <p:txStyles>
    <p:title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0251" y="32067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0251" y="16510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583848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Lst>
  <p:hf hdr="0" ftr="0" dt="0"/>
  <p:txStyles>
    <p:title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6963" algn="l" rtl="0" eaLnBrk="1" fontAlgn="base" hangingPunct="1">
        <a:lnSpc>
          <a:spcPct val="105000"/>
        </a:lnSpc>
        <a:spcBef>
          <a:spcPct val="0"/>
        </a:spcBef>
        <a:spcAft>
          <a:spcPct val="0"/>
        </a:spcAft>
        <a:defRPr sz="3200">
          <a:solidFill>
            <a:schemeClr val="tx2"/>
          </a:solidFill>
          <a:latin typeface="Georgia" pitchFamily="18" charset="0"/>
        </a:defRPr>
      </a:lvl6pPr>
      <a:lvl7pPr marL="913926" algn="l" rtl="0" eaLnBrk="1" fontAlgn="base" hangingPunct="1">
        <a:lnSpc>
          <a:spcPct val="105000"/>
        </a:lnSpc>
        <a:spcBef>
          <a:spcPct val="0"/>
        </a:spcBef>
        <a:spcAft>
          <a:spcPct val="0"/>
        </a:spcAft>
        <a:defRPr sz="3200">
          <a:solidFill>
            <a:schemeClr val="tx2"/>
          </a:solidFill>
          <a:latin typeface="Georgia" pitchFamily="18" charset="0"/>
        </a:defRPr>
      </a:lvl7pPr>
      <a:lvl8pPr marL="1370889" algn="l" rtl="0" eaLnBrk="1" fontAlgn="base" hangingPunct="1">
        <a:lnSpc>
          <a:spcPct val="105000"/>
        </a:lnSpc>
        <a:spcBef>
          <a:spcPct val="0"/>
        </a:spcBef>
        <a:spcAft>
          <a:spcPct val="0"/>
        </a:spcAft>
        <a:defRPr sz="3200">
          <a:solidFill>
            <a:schemeClr val="tx2"/>
          </a:solidFill>
          <a:latin typeface="Georgia" pitchFamily="18" charset="0"/>
        </a:defRPr>
      </a:lvl8pPr>
      <a:lvl9pPr marL="182785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723" indent="-342723"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031" indent="-342723"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3926" indent="-226896"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0821" indent="-226896"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5649" indent="-234828"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3295"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58"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21"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84"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89" algn="l" defTabSz="913926" rtl="0" eaLnBrk="1" latinLnBrk="0" hangingPunct="1">
        <a:defRPr sz="1800" kern="1200">
          <a:solidFill>
            <a:schemeClr val="tx1"/>
          </a:solidFill>
          <a:latin typeface="+mn-lt"/>
          <a:ea typeface="+mn-ea"/>
          <a:cs typeface="+mn-cs"/>
        </a:defRPr>
      </a:lvl4pPr>
      <a:lvl5pPr marL="1827850" algn="l" defTabSz="913926" rtl="0" eaLnBrk="1" latinLnBrk="0" hangingPunct="1">
        <a:defRPr sz="1800" kern="1200">
          <a:solidFill>
            <a:schemeClr val="tx1"/>
          </a:solidFill>
          <a:latin typeface="+mn-lt"/>
          <a:ea typeface="+mn-ea"/>
          <a:cs typeface="+mn-cs"/>
        </a:defRPr>
      </a:lvl5pPr>
      <a:lvl6pPr marL="2284813" algn="l" defTabSz="913926" rtl="0" eaLnBrk="1" latinLnBrk="0" hangingPunct="1">
        <a:defRPr sz="1800" kern="1200">
          <a:solidFill>
            <a:schemeClr val="tx1"/>
          </a:solidFill>
          <a:latin typeface="+mn-lt"/>
          <a:ea typeface="+mn-ea"/>
          <a:cs typeface="+mn-cs"/>
        </a:defRPr>
      </a:lvl6pPr>
      <a:lvl7pPr marL="2741776"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1" algn="l" defTabSz="9139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0251" y="32067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0251" y="16510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4163792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6963" algn="l" rtl="0" eaLnBrk="1" fontAlgn="base" hangingPunct="1">
        <a:lnSpc>
          <a:spcPct val="105000"/>
        </a:lnSpc>
        <a:spcBef>
          <a:spcPct val="0"/>
        </a:spcBef>
        <a:spcAft>
          <a:spcPct val="0"/>
        </a:spcAft>
        <a:defRPr sz="3200">
          <a:solidFill>
            <a:schemeClr val="tx2"/>
          </a:solidFill>
          <a:latin typeface="Georgia" pitchFamily="18" charset="0"/>
        </a:defRPr>
      </a:lvl6pPr>
      <a:lvl7pPr marL="913926" algn="l" rtl="0" eaLnBrk="1" fontAlgn="base" hangingPunct="1">
        <a:lnSpc>
          <a:spcPct val="105000"/>
        </a:lnSpc>
        <a:spcBef>
          <a:spcPct val="0"/>
        </a:spcBef>
        <a:spcAft>
          <a:spcPct val="0"/>
        </a:spcAft>
        <a:defRPr sz="3200">
          <a:solidFill>
            <a:schemeClr val="tx2"/>
          </a:solidFill>
          <a:latin typeface="Georgia" pitchFamily="18" charset="0"/>
        </a:defRPr>
      </a:lvl7pPr>
      <a:lvl8pPr marL="1370889" algn="l" rtl="0" eaLnBrk="1" fontAlgn="base" hangingPunct="1">
        <a:lnSpc>
          <a:spcPct val="105000"/>
        </a:lnSpc>
        <a:spcBef>
          <a:spcPct val="0"/>
        </a:spcBef>
        <a:spcAft>
          <a:spcPct val="0"/>
        </a:spcAft>
        <a:defRPr sz="3200">
          <a:solidFill>
            <a:schemeClr val="tx2"/>
          </a:solidFill>
          <a:latin typeface="Georgia" pitchFamily="18" charset="0"/>
        </a:defRPr>
      </a:lvl8pPr>
      <a:lvl9pPr marL="182785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723" indent="-342723"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031" indent="-342723"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3926" indent="-226896"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0821" indent="-226896"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5649" indent="-234828"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3295"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58"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21"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84" indent="-228480"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89" algn="l" defTabSz="913926" rtl="0" eaLnBrk="1" latinLnBrk="0" hangingPunct="1">
        <a:defRPr sz="1800" kern="1200">
          <a:solidFill>
            <a:schemeClr val="tx1"/>
          </a:solidFill>
          <a:latin typeface="+mn-lt"/>
          <a:ea typeface="+mn-ea"/>
          <a:cs typeface="+mn-cs"/>
        </a:defRPr>
      </a:lvl4pPr>
      <a:lvl5pPr marL="1827850" algn="l" defTabSz="913926" rtl="0" eaLnBrk="1" latinLnBrk="0" hangingPunct="1">
        <a:defRPr sz="1800" kern="1200">
          <a:solidFill>
            <a:schemeClr val="tx1"/>
          </a:solidFill>
          <a:latin typeface="+mn-lt"/>
          <a:ea typeface="+mn-ea"/>
          <a:cs typeface="+mn-cs"/>
        </a:defRPr>
      </a:lvl5pPr>
      <a:lvl6pPr marL="2284813" algn="l" defTabSz="913926" rtl="0" eaLnBrk="1" latinLnBrk="0" hangingPunct="1">
        <a:defRPr sz="1800" kern="1200">
          <a:solidFill>
            <a:schemeClr val="tx1"/>
          </a:solidFill>
          <a:latin typeface="+mn-lt"/>
          <a:ea typeface="+mn-ea"/>
          <a:cs typeface="+mn-cs"/>
        </a:defRPr>
      </a:lvl6pPr>
      <a:lvl7pPr marL="2741776"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1" algn="l" defTabSz="9139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zh-CN" altLang="en-US" dirty="0"/>
              <a:t>保</a:t>
            </a:r>
            <a:r>
              <a:rPr lang="zh-CN" altLang="en-US" dirty="0" smtClean="0"/>
              <a:t>理</a:t>
            </a:r>
            <a:r>
              <a:rPr lang="zh-CN" altLang="en-US" dirty="0"/>
              <a:t>业务</a:t>
            </a:r>
            <a:r>
              <a:rPr lang="zh-CN" altLang="en-US" dirty="0" smtClean="0"/>
              <a:t>全球实践</a:t>
            </a:r>
            <a:br>
              <a:rPr lang="zh-CN" altLang="en-US" dirty="0" smtClean="0"/>
            </a:br>
            <a:r>
              <a:rPr lang="en-US" altLang="zh-CN" dirty="0"/>
              <a:t>International Factoring Business </a:t>
            </a:r>
            <a:r>
              <a:rPr lang="en-US" altLang="zh-CN" dirty="0" smtClean="0"/>
              <a:t>Practice</a:t>
            </a:r>
            <a:endParaRPr lang="en-US" altLang="en-US" dirty="0"/>
          </a:p>
        </p:txBody>
      </p:sp>
      <p:sp>
        <p:nvSpPr>
          <p:cNvPr id="8" name="Subtitle 7"/>
          <p:cNvSpPr>
            <a:spLocks noGrp="1"/>
          </p:cNvSpPr>
          <p:nvPr>
            <p:ph type="subTitle" idx="1"/>
          </p:nvPr>
        </p:nvSpPr>
        <p:spPr/>
        <p:txBody>
          <a:bodyPr>
            <a:normAutofit fontScale="92500" lnSpcReduction="20000"/>
          </a:bodyPr>
          <a:lstStyle/>
          <a:p>
            <a:pPr>
              <a:defRPr/>
            </a:pPr>
            <a:r>
              <a:rPr lang="zh-CN" altLang="en-US" dirty="0" smtClean="0"/>
              <a:t>富国银行亚洲区商</a:t>
            </a:r>
            <a:r>
              <a:rPr lang="zh-CN" altLang="en-US" dirty="0"/>
              <a:t>通</a:t>
            </a:r>
            <a:r>
              <a:rPr lang="zh-CN" altLang="en-US" dirty="0" smtClean="0"/>
              <a:t>融业务</a:t>
            </a:r>
            <a:r>
              <a:rPr lang="zh-CN" altLang="en-US" dirty="0"/>
              <a:t>总裁</a:t>
            </a:r>
            <a:r>
              <a:rPr lang="zh-CN" altLang="en-US" dirty="0" smtClean="0"/>
              <a:t>  </a:t>
            </a:r>
            <a:endParaRPr lang="en-US" altLang="zh-CN" dirty="0"/>
          </a:p>
          <a:p>
            <a:pPr>
              <a:defRPr/>
            </a:pPr>
            <a:r>
              <a:rPr lang="en-US" dirty="0"/>
              <a:t>Chris </a:t>
            </a:r>
            <a:r>
              <a:rPr lang="en-US" dirty="0" err="1"/>
              <a:t>Wohlert</a:t>
            </a:r>
            <a:r>
              <a:rPr lang="en-US" dirty="0"/>
              <a:t/>
            </a:r>
            <a:br>
              <a:rPr lang="en-US" dirty="0"/>
            </a:br>
            <a:r>
              <a:rPr lang="en-US" b="0" dirty="0"/>
              <a:t>Business Leader, Commercial Distribution Finance, Asia</a:t>
            </a:r>
            <a:endParaRPr lang="en-US" dirty="0"/>
          </a:p>
        </p:txBody>
      </p:sp>
      <p:sp>
        <p:nvSpPr>
          <p:cNvPr id="7" name="Text Placeholder 4"/>
          <p:cNvSpPr>
            <a:spLocks noGrp="1"/>
          </p:cNvSpPr>
          <p:nvPr>
            <p:ph type="body" sz="quarter" idx="15"/>
          </p:nvPr>
        </p:nvSpPr>
        <p:spPr/>
        <p:txBody>
          <a:bodyPr/>
          <a:lstStyle/>
          <a:p>
            <a:r>
              <a:rPr lang="en-US" altLang="zh-CN" dirty="0" smtClean="0"/>
              <a:t>2019</a:t>
            </a:r>
            <a:r>
              <a:rPr lang="zh-CN" altLang="en-US" dirty="0" smtClean="0"/>
              <a:t>年</a:t>
            </a:r>
            <a:r>
              <a:rPr lang="en-US" altLang="zh-CN" dirty="0"/>
              <a:t>4</a:t>
            </a:r>
            <a:r>
              <a:rPr lang="zh-CN" altLang="en-US" dirty="0" smtClean="0"/>
              <a:t>月</a:t>
            </a:r>
            <a:r>
              <a:rPr lang="en-US" altLang="zh-CN" dirty="0" smtClean="0"/>
              <a:t>18</a:t>
            </a:r>
            <a:r>
              <a:rPr lang="zh-CN" altLang="en-US" dirty="0" smtClean="0"/>
              <a:t>日 天津 </a:t>
            </a:r>
            <a:endParaRPr lang="en-US" altLang="zh-CN" dirty="0" smtClean="0"/>
          </a:p>
          <a:p>
            <a:r>
              <a:rPr lang="en-US" altLang="en-US" dirty="0" smtClean="0"/>
              <a:t>Apr. 18</a:t>
            </a:r>
            <a:r>
              <a:rPr lang="en-US" altLang="en-US" baseline="30000" dirty="0" smtClean="0"/>
              <a:t>th</a:t>
            </a:r>
            <a:r>
              <a:rPr lang="en-US" altLang="en-US" dirty="0" smtClean="0"/>
              <a:t>  2019, Tianjin</a:t>
            </a:r>
            <a:endParaRPr lang="en-US" altLang="en-US" dirty="0"/>
          </a:p>
        </p:txBody>
      </p:sp>
      <p:sp>
        <p:nvSpPr>
          <p:cNvPr id="19461" name="Rectangle 6"/>
          <p:cNvSpPr>
            <a:spLocks noChangeArrowheads="1"/>
          </p:cNvSpPr>
          <p:nvPr/>
        </p:nvSpPr>
        <p:spPr bwMode="auto">
          <a:xfrm>
            <a:off x="479376" y="6186344"/>
            <a:ext cx="49685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fontAlgn="base">
              <a:spcBef>
                <a:spcPct val="0"/>
              </a:spcBef>
              <a:spcAft>
                <a:spcPct val="0"/>
              </a:spcAft>
              <a:buFontTx/>
              <a:buNone/>
            </a:pPr>
            <a:r>
              <a:rPr kumimoji="0" lang="en-US" altLang="en-US" sz="1000" dirty="0">
                <a:solidFill>
                  <a:srgbClr val="000000"/>
                </a:solidFill>
                <a:cs typeface="Arial" charset="0"/>
              </a:rPr>
              <a:t>© 201</a:t>
            </a:r>
            <a:r>
              <a:rPr kumimoji="0" lang="en-US" altLang="zh-CN" sz="1000" dirty="0">
                <a:solidFill>
                  <a:srgbClr val="000000"/>
                </a:solidFill>
                <a:cs typeface="Arial" charset="0"/>
              </a:rPr>
              <a:t>9</a:t>
            </a:r>
            <a:r>
              <a:rPr kumimoji="0" lang="en-US" altLang="en-US" sz="1000" dirty="0">
                <a:solidFill>
                  <a:srgbClr val="000000"/>
                </a:solidFill>
                <a:cs typeface="Arial" charset="0"/>
              </a:rPr>
              <a:t> Wells Fargo CDF Commercial Factoring (China) Company Limited</a:t>
            </a:r>
            <a:r>
              <a:rPr kumimoji="0" lang="zh-CN" altLang="en-US" sz="1000" dirty="0">
                <a:solidFill>
                  <a:srgbClr val="000000"/>
                </a:solidFill>
                <a:cs typeface="Arial" charset="0"/>
              </a:rPr>
              <a:t> （富国商通融商业保理有限责任公司）</a:t>
            </a:r>
            <a:endParaRPr kumimoji="0" lang="en-US" altLang="en-US" sz="1000" dirty="0">
              <a:solidFill>
                <a:srgbClr val="000000"/>
              </a:solidFill>
              <a:cs typeface="Arial" charset="0"/>
            </a:endParaRPr>
          </a:p>
          <a:p>
            <a:pPr fontAlgn="base">
              <a:spcBef>
                <a:spcPct val="0"/>
              </a:spcBef>
              <a:spcAft>
                <a:spcPct val="0"/>
              </a:spcAft>
              <a:buFontTx/>
              <a:buNone/>
            </a:pPr>
            <a:endParaRPr kumimoji="0" lang="en-US" altLang="en-US" sz="1000" dirty="0">
              <a:solidFill>
                <a:srgbClr val="000000"/>
              </a:solidFill>
              <a:cs typeface="Arial" charset="0"/>
            </a:endParaRPr>
          </a:p>
        </p:txBody>
      </p:sp>
    </p:spTree>
    <p:extLst>
      <p:ext uri="{BB962C8B-B14F-4D97-AF65-F5344CB8AC3E}">
        <p14:creationId xmlns:p14="http://schemas.microsoft.com/office/powerpoint/2010/main" val="195790538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01307" y="1347586"/>
            <a:ext cx="184731" cy="246221"/>
          </a:xfrm>
          <a:prstGeom prst="rect">
            <a:avLst/>
          </a:prstGeom>
        </p:spPr>
        <p:txBody>
          <a:bodyPr wrap="none">
            <a:spAutoFit/>
          </a:bodyPr>
          <a:lstStyle/>
          <a:p>
            <a:pPr fontAlgn="base">
              <a:spcBef>
                <a:spcPct val="0"/>
              </a:spcBef>
              <a:spcAft>
                <a:spcPct val="0"/>
              </a:spcAft>
              <a:buSzPct val="115000"/>
              <a:defRPr/>
            </a:pPr>
            <a:endParaRPr kumimoji="0" lang="en-US" sz="1000" dirty="0">
              <a:solidFill>
                <a:srgbClr val="FFFFFF"/>
              </a:solidFill>
              <a:latin typeface="Verdana" pitchFamily="34" charset="0"/>
              <a:cs typeface="Arial" charset="0"/>
            </a:endParaRPr>
          </a:p>
        </p:txBody>
      </p:sp>
      <p:sp>
        <p:nvSpPr>
          <p:cNvPr id="1751" name="Rectangle 1750"/>
          <p:cNvSpPr/>
          <p:nvPr/>
        </p:nvSpPr>
        <p:spPr>
          <a:xfrm>
            <a:off x="6363105" y="4653137"/>
            <a:ext cx="1971403" cy="1462303"/>
          </a:xfrm>
          <a:prstGeom prst="rect">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kumimoji="0" lang="en-US" sz="1400" b="1" dirty="0">
                <a:solidFill>
                  <a:prstClr val="white"/>
                </a:solidFill>
                <a:latin typeface="Verdana"/>
              </a:rPr>
              <a:t>Vietnam</a:t>
            </a:r>
          </a:p>
          <a:p>
            <a:pPr fontAlgn="base">
              <a:spcBef>
                <a:spcPct val="0"/>
              </a:spcBef>
              <a:spcAft>
                <a:spcPct val="0"/>
              </a:spcAft>
              <a:defRPr/>
            </a:pPr>
            <a:r>
              <a:rPr kumimoji="0" lang="zh-CN" altLang="en-US" sz="1400" b="1" dirty="0">
                <a:solidFill>
                  <a:prstClr val="white"/>
                </a:solidFill>
                <a:latin typeface="Verdana"/>
              </a:rPr>
              <a:t>越南</a:t>
            </a:r>
            <a:endParaRPr kumimoji="0" lang="en-US" sz="1400" b="1" dirty="0">
              <a:solidFill>
                <a:prstClr val="white"/>
              </a:solidFill>
              <a:latin typeface="Verdana"/>
            </a:endParaRPr>
          </a:p>
        </p:txBody>
      </p:sp>
      <p:sp>
        <p:nvSpPr>
          <p:cNvPr id="1739" name="Rectangle 4"/>
          <p:cNvSpPr>
            <a:spLocks noGrp="1" noChangeArrowheads="1"/>
          </p:cNvSpPr>
          <p:nvPr>
            <p:ph type="title"/>
          </p:nvPr>
        </p:nvSpPr>
        <p:spPr>
          <a:xfrm>
            <a:off x="1739456" y="116459"/>
            <a:ext cx="8709470" cy="8153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383" tIns="19692" rIns="39383" bIns="19692" numCol="1" rtlCol="0" anchor="t" anchorCtr="0" compatLnSpc="1">
            <a:prstTxWarp prst="textNoShape">
              <a:avLst/>
            </a:prstTxWarp>
            <a:spAutoFit/>
          </a:bodyPr>
          <a:lstStyle/>
          <a:p>
            <a:r>
              <a:rPr lang="en-US" altLang="en-US" sz="2400" dirty="0">
                <a:solidFill>
                  <a:srgbClr val="C00000"/>
                </a:solidFill>
                <a:latin typeface="Georgia"/>
              </a:rPr>
              <a:t>The factoring environment globally is evolving rapidly</a:t>
            </a:r>
            <a:br>
              <a:rPr lang="en-US" altLang="en-US" sz="2400" dirty="0">
                <a:solidFill>
                  <a:srgbClr val="C00000"/>
                </a:solidFill>
                <a:latin typeface="Georgia"/>
              </a:rPr>
            </a:br>
            <a:r>
              <a:rPr lang="zh-CN" altLang="en-US" sz="2400" dirty="0">
                <a:solidFill>
                  <a:srgbClr val="C00000"/>
                </a:solidFill>
                <a:latin typeface="Georgia"/>
              </a:rPr>
              <a:t>全球保理业态环境持续快速演变</a:t>
            </a:r>
            <a:endParaRPr altLang="en-US" sz="2400" dirty="0">
              <a:solidFill>
                <a:srgbClr val="C00000"/>
              </a:solidFill>
              <a:latin typeface="Georgia"/>
            </a:endParaRPr>
          </a:p>
        </p:txBody>
      </p:sp>
      <p:sp>
        <p:nvSpPr>
          <p:cNvPr id="15" name="Text Placeholder 5"/>
          <p:cNvSpPr txBox="1">
            <a:spLocks/>
          </p:cNvSpPr>
          <p:nvPr/>
        </p:nvSpPr>
        <p:spPr bwMode="auto">
          <a:xfrm>
            <a:off x="1752601" y="1124744"/>
            <a:ext cx="2310318" cy="5084366"/>
          </a:xfrm>
          <a:prstGeom prst="rect">
            <a:avLst/>
          </a:prstGeom>
          <a:solidFill>
            <a:srgbClr val="893B67"/>
          </a:solidFill>
          <a:ln w="9525">
            <a:noFill/>
            <a:miter lim="800000"/>
            <a:headEnd/>
            <a:tailEnd/>
          </a:ln>
        </p:spPr>
        <p:txBody>
          <a:bodyPr lIns="0" anchor="ctr">
            <a:normAutofit/>
          </a:bodyPr>
          <a:lstStyle/>
          <a:p>
            <a:pPr algn="ctr">
              <a:spcBef>
                <a:spcPts val="200"/>
              </a:spcBef>
              <a:buSzPct val="115000"/>
              <a:defRPr/>
            </a:pPr>
            <a:r>
              <a:rPr kumimoji="0" lang="en-US" sz="2800" b="1" kern="0" dirty="0">
                <a:solidFill>
                  <a:srgbClr val="FFFFFF"/>
                </a:solidFill>
                <a:latin typeface="Verdana"/>
                <a:cs typeface="Arial" charset="0"/>
              </a:rPr>
              <a:t>China</a:t>
            </a:r>
          </a:p>
          <a:p>
            <a:pPr algn="ctr">
              <a:spcBef>
                <a:spcPts val="200"/>
              </a:spcBef>
              <a:buSzPct val="115000"/>
              <a:defRPr/>
            </a:pPr>
            <a:r>
              <a:rPr kumimoji="0" lang="zh-CN" altLang="en-US" sz="2800" b="1" kern="0" dirty="0">
                <a:solidFill>
                  <a:srgbClr val="FFFFFF"/>
                </a:solidFill>
                <a:latin typeface="Verdana"/>
                <a:cs typeface="Arial" charset="0"/>
              </a:rPr>
              <a:t>中国</a:t>
            </a:r>
            <a:r>
              <a:rPr kumimoji="0" lang="en-US" sz="1400" kern="0" dirty="0">
                <a:solidFill>
                  <a:srgbClr val="FFFFFF"/>
                </a:solidFill>
                <a:latin typeface="Verdana"/>
                <a:cs typeface="Arial" charset="0"/>
              </a:rPr>
              <a:t/>
            </a:r>
            <a:br>
              <a:rPr kumimoji="0" lang="en-US" sz="1400" kern="0" dirty="0">
                <a:solidFill>
                  <a:srgbClr val="FFFFFF"/>
                </a:solidFill>
                <a:latin typeface="Verdana"/>
                <a:cs typeface="Arial" charset="0"/>
              </a:rPr>
            </a:br>
            <a:endParaRPr kumimoji="0" lang="en-US" sz="1400" kern="0" dirty="0">
              <a:solidFill>
                <a:srgbClr val="FFFFFF"/>
              </a:solidFill>
              <a:latin typeface="Verdana"/>
              <a:cs typeface="Arial" charset="0"/>
            </a:endParaRPr>
          </a:p>
          <a:p>
            <a:pPr lvl="0" algn="ctr">
              <a:buSzPct val="115000"/>
              <a:defRPr/>
            </a:pPr>
            <a:r>
              <a:rPr kumimoji="0" lang="en-US" sz="1600" kern="0" dirty="0">
                <a:solidFill>
                  <a:srgbClr val="FFFFFF"/>
                </a:solidFill>
                <a:cs typeface="Arial" charset="0"/>
              </a:rPr>
              <a:t>Regulatory supervision transition from the Ministry of Commerce to CBIRC and the local Financial Authority Bureaus</a:t>
            </a:r>
          </a:p>
          <a:p>
            <a:pPr lvl="0" algn="ctr">
              <a:buSzPct val="115000"/>
              <a:defRPr/>
            </a:pPr>
            <a:r>
              <a:rPr kumimoji="0" lang="zh-CN" altLang="en-US" sz="1600" kern="0" dirty="0">
                <a:solidFill>
                  <a:srgbClr val="FFFFFF"/>
                </a:solidFill>
                <a:cs typeface="Arial" charset="0"/>
              </a:rPr>
              <a:t>行业监管由商务部转隶银保监会及地方金融局</a:t>
            </a:r>
            <a:endParaRPr kumimoji="0" lang="en-US" sz="1600" kern="0" dirty="0">
              <a:solidFill>
                <a:srgbClr val="FFFFFF"/>
              </a:solidFill>
              <a:cs typeface="Arial" charset="0"/>
            </a:endParaRPr>
          </a:p>
          <a:p>
            <a:pPr lvl="0" algn="ctr">
              <a:buSzPct val="115000"/>
              <a:defRPr/>
            </a:pPr>
            <a:endParaRPr kumimoji="0" lang="en-US" sz="1600" kern="0" dirty="0">
              <a:solidFill>
                <a:srgbClr val="FFFFFF"/>
              </a:solidFill>
              <a:cs typeface="Arial" charset="0"/>
            </a:endParaRPr>
          </a:p>
          <a:p>
            <a:pPr lvl="0" algn="ctr">
              <a:buSzPct val="115000"/>
              <a:defRPr/>
            </a:pPr>
            <a:r>
              <a:rPr kumimoji="0" lang="en-US" sz="1600" kern="0" dirty="0">
                <a:solidFill>
                  <a:srgbClr val="FFFFFF"/>
                </a:solidFill>
                <a:cs typeface="Arial" charset="0"/>
              </a:rPr>
              <a:t>New regulations are being developed</a:t>
            </a:r>
          </a:p>
          <a:p>
            <a:pPr lvl="0" algn="ctr">
              <a:buSzPct val="115000"/>
              <a:defRPr/>
            </a:pPr>
            <a:r>
              <a:rPr kumimoji="0" lang="zh-CN" altLang="en-US" sz="1600" kern="0" dirty="0">
                <a:solidFill>
                  <a:srgbClr val="FFFFFF"/>
                </a:solidFill>
                <a:latin typeface="Verdana"/>
                <a:cs typeface="Arial" charset="0"/>
              </a:rPr>
              <a:t>新法规正在酝酿</a:t>
            </a:r>
            <a:endParaRPr kumimoji="0" lang="en-US" sz="1600" kern="0" dirty="0">
              <a:solidFill>
                <a:srgbClr val="FFFFFF"/>
              </a:solidFill>
              <a:latin typeface="Verdana"/>
              <a:cs typeface="Arial" charset="0"/>
            </a:endParaRPr>
          </a:p>
        </p:txBody>
      </p:sp>
      <p:sp>
        <p:nvSpPr>
          <p:cNvPr id="1735" name="Rectangle 1734"/>
          <p:cNvSpPr/>
          <p:nvPr/>
        </p:nvSpPr>
        <p:spPr>
          <a:xfrm>
            <a:off x="8635402" y="4653137"/>
            <a:ext cx="1813524" cy="1462303"/>
          </a:xfrm>
          <a:prstGeom prst="rect">
            <a:avLst/>
          </a:prstGeom>
          <a:solidFill>
            <a:srgbClr val="8AA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US" sz="1400" b="1" dirty="0">
                <a:solidFill>
                  <a:prstClr val="white"/>
                </a:solidFill>
              </a:rPr>
              <a:t>Brunei</a:t>
            </a:r>
          </a:p>
          <a:p>
            <a:pPr lvl="0" fontAlgn="base">
              <a:spcBef>
                <a:spcPct val="0"/>
              </a:spcBef>
              <a:spcAft>
                <a:spcPct val="0"/>
              </a:spcAft>
            </a:pPr>
            <a:r>
              <a:rPr kumimoji="0" lang="zh-CN" altLang="en-US" sz="1400" b="1" dirty="0">
                <a:solidFill>
                  <a:prstClr val="white"/>
                </a:solidFill>
              </a:rPr>
              <a:t>文莱</a:t>
            </a:r>
            <a:endParaRPr kumimoji="0" lang="en-US" sz="1400" b="1" dirty="0">
              <a:solidFill>
                <a:prstClr val="white"/>
              </a:solidFill>
            </a:endParaRPr>
          </a:p>
        </p:txBody>
      </p:sp>
      <p:sp>
        <p:nvSpPr>
          <p:cNvPr id="2" name="Rectangle 1"/>
          <p:cNvSpPr/>
          <p:nvPr/>
        </p:nvSpPr>
        <p:spPr>
          <a:xfrm>
            <a:off x="4439816" y="915283"/>
            <a:ext cx="6009110" cy="4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383" tIns="19692" rIns="39383" bIns="19692" numCol="1" rtlCol="0" anchor="t" anchorCtr="0" compatLnSpc="1">
            <a:prstTxWarp prst="textNoShape">
              <a:avLst/>
            </a:prstTxWarp>
            <a:spAutoFit/>
          </a:bodyPr>
          <a:lstStyle/>
          <a:p>
            <a:pPr algn="ctr" fontAlgn="base">
              <a:lnSpc>
                <a:spcPct val="105000"/>
              </a:lnSpc>
              <a:spcBef>
                <a:spcPct val="0"/>
              </a:spcBef>
              <a:spcAft>
                <a:spcPct val="0"/>
              </a:spcAft>
            </a:pPr>
            <a:r>
              <a:rPr lang="en-US" sz="1400" dirty="0">
                <a:solidFill>
                  <a:srgbClr val="C00000"/>
                </a:solidFill>
                <a:ea typeface="+mj-ea"/>
                <a:cs typeface="+mj-cs"/>
              </a:rPr>
              <a:t>Regulation of factoring in different forms globally</a:t>
            </a:r>
          </a:p>
          <a:p>
            <a:pPr algn="ctr" fontAlgn="base">
              <a:lnSpc>
                <a:spcPct val="105000"/>
              </a:lnSpc>
              <a:spcBef>
                <a:spcPct val="0"/>
              </a:spcBef>
              <a:spcAft>
                <a:spcPct val="0"/>
              </a:spcAft>
            </a:pPr>
            <a:r>
              <a:rPr lang="zh-CN" altLang="en-US" sz="1400" dirty="0">
                <a:solidFill>
                  <a:srgbClr val="C00000"/>
                </a:solidFill>
                <a:ea typeface="+mj-ea"/>
                <a:cs typeface="+mj-cs"/>
              </a:rPr>
              <a:t>全球保理行业监管模式各不相同</a:t>
            </a:r>
            <a:endParaRPr lang="en-US" sz="1400" dirty="0">
              <a:solidFill>
                <a:srgbClr val="C00000"/>
              </a:solidFill>
              <a:ea typeface="+mj-ea"/>
              <a:cs typeface="+mj-cs"/>
            </a:endParaRPr>
          </a:p>
        </p:txBody>
      </p:sp>
      <p:sp>
        <p:nvSpPr>
          <p:cNvPr id="10" name="Rectangle 9"/>
          <p:cNvSpPr/>
          <p:nvPr/>
        </p:nvSpPr>
        <p:spPr>
          <a:xfrm>
            <a:off x="4323432" y="4653137"/>
            <a:ext cx="1738778" cy="14623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US" sz="1400" b="1" dirty="0">
                <a:solidFill>
                  <a:prstClr val="white"/>
                </a:solidFill>
                <a:latin typeface="Verdana"/>
              </a:rPr>
              <a:t>Philippines</a:t>
            </a:r>
          </a:p>
          <a:p>
            <a:pPr lvl="0" fontAlgn="base">
              <a:spcBef>
                <a:spcPct val="0"/>
              </a:spcBef>
              <a:spcAft>
                <a:spcPct val="0"/>
              </a:spcAft>
            </a:pPr>
            <a:r>
              <a:rPr kumimoji="0" lang="zh-CN" altLang="en-US" sz="1400" b="1" dirty="0">
                <a:solidFill>
                  <a:prstClr val="white"/>
                </a:solidFill>
                <a:latin typeface="Verdana"/>
              </a:rPr>
              <a:t>菲律宾</a:t>
            </a:r>
            <a:endParaRPr kumimoji="0" lang="en-US" sz="1200" dirty="0">
              <a:solidFill>
                <a:prstClr val="white"/>
              </a:solidFill>
            </a:endParaRPr>
          </a:p>
        </p:txBody>
      </p:sp>
      <p:sp>
        <p:nvSpPr>
          <p:cNvPr id="11" name="Rectangle 10"/>
          <p:cNvSpPr/>
          <p:nvPr/>
        </p:nvSpPr>
        <p:spPr>
          <a:xfrm>
            <a:off x="4323432" y="4094440"/>
            <a:ext cx="6125494" cy="5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383" tIns="19692" rIns="39383" bIns="19692" numCol="1" rtlCol="0" anchor="t" anchorCtr="0" compatLnSpc="1">
            <a:prstTxWarp prst="textNoShape">
              <a:avLst/>
            </a:prstTxWarp>
            <a:spAutoFit/>
          </a:bodyPr>
          <a:lstStyle/>
          <a:p>
            <a:pPr algn="ctr" fontAlgn="base">
              <a:lnSpc>
                <a:spcPct val="105000"/>
              </a:lnSpc>
              <a:spcBef>
                <a:spcPct val="0"/>
              </a:spcBef>
              <a:spcAft>
                <a:spcPct val="0"/>
              </a:spcAft>
            </a:pPr>
            <a:r>
              <a:rPr lang="en-US" sz="1600" dirty="0">
                <a:solidFill>
                  <a:srgbClr val="C00000"/>
                </a:solidFill>
                <a:ea typeface="+mj-ea"/>
                <a:cs typeface="+mj-cs"/>
              </a:rPr>
              <a:t>Favorable reforms and government support</a:t>
            </a:r>
          </a:p>
          <a:p>
            <a:pPr algn="ctr" fontAlgn="base">
              <a:lnSpc>
                <a:spcPct val="105000"/>
              </a:lnSpc>
              <a:spcBef>
                <a:spcPct val="0"/>
              </a:spcBef>
              <a:spcAft>
                <a:spcPct val="0"/>
              </a:spcAft>
            </a:pPr>
            <a:r>
              <a:rPr lang="zh-CN" altLang="en-US" sz="1600" dirty="0">
                <a:solidFill>
                  <a:srgbClr val="C00000"/>
                </a:solidFill>
                <a:ea typeface="+mj-ea"/>
                <a:cs typeface="+mj-cs"/>
              </a:rPr>
              <a:t>倾向性改革及政府扶持</a:t>
            </a:r>
            <a:endParaRPr lang="en-US" sz="1600" dirty="0">
              <a:solidFill>
                <a:srgbClr val="C00000"/>
              </a:solidFill>
              <a:ea typeface="+mj-ea"/>
              <a:cs typeface="+mj-cs"/>
            </a:endParaRPr>
          </a:p>
        </p:txBody>
      </p:sp>
      <p:sp>
        <p:nvSpPr>
          <p:cNvPr id="3" name="Left-Right Arrow 2"/>
          <p:cNvSpPr/>
          <p:nvPr/>
        </p:nvSpPr>
        <p:spPr>
          <a:xfrm>
            <a:off x="4601306" y="1879818"/>
            <a:ext cx="5455134" cy="432048"/>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24840" y="1510102"/>
            <a:ext cx="1851280" cy="467042"/>
          </a:xfrm>
          <a:prstGeom prst="rect">
            <a:avLst/>
          </a:prstGeom>
        </p:spPr>
        <p:txBody>
          <a:bodyPr vert="horz" wrap="square" lIns="91440" tIns="45720" rIns="91440" bIns="45720" rtlCol="0">
            <a:normAutofit fontScale="92500" lnSpcReduction="20000"/>
          </a:bodyPr>
          <a:lstStyle/>
          <a:p>
            <a:pPr algn="ctr">
              <a:spcBef>
                <a:spcPts val="800"/>
              </a:spcBef>
            </a:pPr>
            <a:r>
              <a:rPr lang="en-US" sz="1050" dirty="0">
                <a:latin typeface="Verdana" pitchFamily="34" charset="0"/>
              </a:rPr>
              <a:t>Nominal Regulation</a:t>
            </a:r>
          </a:p>
          <a:p>
            <a:pPr algn="ctr">
              <a:spcBef>
                <a:spcPts val="800"/>
              </a:spcBef>
            </a:pPr>
            <a:r>
              <a:rPr lang="zh-CN" altLang="en-US" sz="1050" dirty="0">
                <a:latin typeface="Verdana" pitchFamily="34" charset="0"/>
              </a:rPr>
              <a:t>弱监管</a:t>
            </a:r>
            <a:endParaRPr lang="en-US" sz="1050" dirty="0">
              <a:latin typeface="Verdana" pitchFamily="34" charset="0"/>
            </a:endParaRPr>
          </a:p>
        </p:txBody>
      </p:sp>
      <p:sp>
        <p:nvSpPr>
          <p:cNvPr id="13" name="TextBox 12"/>
          <p:cNvSpPr txBox="1"/>
          <p:nvPr/>
        </p:nvSpPr>
        <p:spPr>
          <a:xfrm>
            <a:off x="6954376" y="1431283"/>
            <a:ext cx="1733912" cy="467042"/>
          </a:xfrm>
          <a:prstGeom prst="rect">
            <a:avLst/>
          </a:prstGeom>
        </p:spPr>
        <p:txBody>
          <a:bodyPr vert="horz" wrap="square" lIns="91440" tIns="45720" rIns="91440" bIns="45720" rtlCol="0">
            <a:noAutofit/>
          </a:bodyPr>
          <a:lstStyle/>
          <a:p>
            <a:pPr algn="ctr">
              <a:spcBef>
                <a:spcPts val="800"/>
              </a:spcBef>
            </a:pPr>
            <a:r>
              <a:rPr lang="en-US" sz="1000" dirty="0">
                <a:latin typeface="Verdana" pitchFamily="34" charset="0"/>
              </a:rPr>
              <a:t>Non-Bank FI</a:t>
            </a:r>
          </a:p>
          <a:p>
            <a:pPr algn="ctr">
              <a:spcBef>
                <a:spcPts val="800"/>
              </a:spcBef>
            </a:pPr>
            <a:r>
              <a:rPr lang="zh-CN" altLang="en-US" sz="1000" dirty="0">
                <a:latin typeface="Verdana" pitchFamily="34" charset="0"/>
              </a:rPr>
              <a:t>非银金融机构</a:t>
            </a:r>
            <a:endParaRPr lang="en-US" sz="1000" dirty="0">
              <a:latin typeface="Verdana" pitchFamily="34" charset="0"/>
            </a:endParaRPr>
          </a:p>
        </p:txBody>
      </p:sp>
      <p:sp>
        <p:nvSpPr>
          <p:cNvPr id="14" name="TextBox 13"/>
          <p:cNvSpPr txBox="1"/>
          <p:nvPr/>
        </p:nvSpPr>
        <p:spPr>
          <a:xfrm>
            <a:off x="8472264" y="1449790"/>
            <a:ext cx="1656184" cy="467042"/>
          </a:xfrm>
          <a:prstGeom prst="rect">
            <a:avLst/>
          </a:prstGeom>
        </p:spPr>
        <p:txBody>
          <a:bodyPr vert="horz" wrap="square" lIns="91440" tIns="45720" rIns="91440" bIns="45720" rtlCol="0">
            <a:normAutofit fontScale="92500" lnSpcReduction="20000"/>
          </a:bodyPr>
          <a:lstStyle/>
          <a:p>
            <a:pPr algn="ctr">
              <a:spcBef>
                <a:spcPts val="800"/>
              </a:spcBef>
            </a:pPr>
            <a:r>
              <a:rPr lang="en-US" sz="1050" dirty="0">
                <a:latin typeface="Verdana" pitchFamily="34" charset="0"/>
              </a:rPr>
              <a:t>Bank Regulation</a:t>
            </a:r>
          </a:p>
          <a:p>
            <a:pPr algn="ctr">
              <a:spcBef>
                <a:spcPts val="800"/>
              </a:spcBef>
            </a:pPr>
            <a:r>
              <a:rPr lang="zh-CN" altLang="en-US" sz="1050" dirty="0">
                <a:latin typeface="Verdana" pitchFamily="34" charset="0"/>
              </a:rPr>
              <a:t>银行监管</a:t>
            </a:r>
            <a:endParaRPr lang="en-US" sz="1050" dirty="0">
              <a:latin typeface="Verdana" pitchFamily="34" charset="0"/>
            </a:endParaRPr>
          </a:p>
        </p:txBody>
      </p:sp>
      <p:sp>
        <p:nvSpPr>
          <p:cNvPr id="16" name="TextBox 15"/>
          <p:cNvSpPr txBox="1"/>
          <p:nvPr/>
        </p:nvSpPr>
        <p:spPr>
          <a:xfrm>
            <a:off x="4147971" y="2311867"/>
            <a:ext cx="1558331" cy="717672"/>
          </a:xfrm>
          <a:prstGeom prst="rect">
            <a:avLst/>
          </a:prstGeom>
        </p:spPr>
        <p:txBody>
          <a:bodyPr vert="horz" wrap="square" lIns="91440" tIns="45720" rIns="91440" bIns="45720" rtlCol="0">
            <a:noAutofit/>
          </a:bodyPr>
          <a:lstStyle/>
          <a:p>
            <a:pPr algn="ctr"/>
            <a:r>
              <a:rPr lang="en-US" sz="1050" dirty="0">
                <a:latin typeface="Verdana" pitchFamily="34" charset="0"/>
              </a:rPr>
              <a:t>Australia </a:t>
            </a:r>
            <a:r>
              <a:rPr lang="zh-CN" altLang="en-US" sz="1050" dirty="0">
                <a:latin typeface="Verdana" pitchFamily="34" charset="0"/>
              </a:rPr>
              <a:t>澳大利亚</a:t>
            </a:r>
            <a:endParaRPr lang="en-US" sz="1050" dirty="0">
              <a:latin typeface="Verdana" pitchFamily="34" charset="0"/>
            </a:endParaRPr>
          </a:p>
          <a:p>
            <a:pPr algn="ctr"/>
            <a:r>
              <a:rPr lang="en-US" sz="1050" dirty="0">
                <a:latin typeface="Verdana" pitchFamily="34" charset="0"/>
              </a:rPr>
              <a:t>HK SAR</a:t>
            </a:r>
            <a:r>
              <a:rPr lang="zh-CN" altLang="en-US" sz="1050" dirty="0">
                <a:latin typeface="Verdana" pitchFamily="34" charset="0"/>
              </a:rPr>
              <a:t>香港特区</a:t>
            </a:r>
            <a:endParaRPr lang="en-US" sz="1050" dirty="0">
              <a:latin typeface="Verdana" pitchFamily="34" charset="0"/>
            </a:endParaRPr>
          </a:p>
          <a:p>
            <a:pPr algn="ctr"/>
            <a:r>
              <a:rPr lang="en-US" sz="1050" dirty="0">
                <a:latin typeface="Verdana" pitchFamily="34" charset="0"/>
              </a:rPr>
              <a:t>Singapore</a:t>
            </a:r>
            <a:r>
              <a:rPr lang="zh-CN" altLang="en-US" sz="1050" dirty="0">
                <a:latin typeface="Verdana" pitchFamily="34" charset="0"/>
              </a:rPr>
              <a:t>新加坡</a:t>
            </a:r>
            <a:endParaRPr lang="en-US" sz="1050" dirty="0">
              <a:latin typeface="Verdana" pitchFamily="34" charset="0"/>
            </a:endParaRPr>
          </a:p>
          <a:p>
            <a:pPr algn="ctr"/>
            <a:r>
              <a:rPr lang="en-US" sz="1050" dirty="0">
                <a:latin typeface="Verdana" pitchFamily="34" charset="0"/>
              </a:rPr>
              <a:t>United States</a:t>
            </a:r>
            <a:r>
              <a:rPr lang="zh-CN" altLang="en-US" sz="1050" dirty="0">
                <a:latin typeface="Verdana" pitchFamily="34" charset="0"/>
              </a:rPr>
              <a:t>美国</a:t>
            </a:r>
            <a:endParaRPr lang="en-US" sz="1050" dirty="0">
              <a:latin typeface="Verdana" pitchFamily="34" charset="0"/>
            </a:endParaRPr>
          </a:p>
        </p:txBody>
      </p:sp>
      <p:sp>
        <p:nvSpPr>
          <p:cNvPr id="17" name="TextBox 16"/>
          <p:cNvSpPr txBox="1"/>
          <p:nvPr/>
        </p:nvSpPr>
        <p:spPr>
          <a:xfrm>
            <a:off x="5735960" y="2311867"/>
            <a:ext cx="1152128" cy="717672"/>
          </a:xfrm>
          <a:prstGeom prst="rect">
            <a:avLst/>
          </a:prstGeom>
        </p:spPr>
        <p:txBody>
          <a:bodyPr vert="horz" wrap="square" lIns="91440" tIns="45720" rIns="91440" bIns="45720" rtlCol="0">
            <a:noAutofit/>
          </a:bodyPr>
          <a:lstStyle/>
          <a:p>
            <a:pPr algn="ctr"/>
            <a:r>
              <a:rPr lang="en-US" sz="1050" dirty="0">
                <a:latin typeface="Verdana" pitchFamily="34" charset="0"/>
              </a:rPr>
              <a:t>England </a:t>
            </a:r>
            <a:r>
              <a:rPr lang="zh-CN" altLang="en-US" sz="1050" dirty="0">
                <a:latin typeface="Verdana" pitchFamily="34" charset="0"/>
              </a:rPr>
              <a:t>英国</a:t>
            </a:r>
            <a:endParaRPr lang="en-US" sz="1050" dirty="0">
              <a:latin typeface="Verdana" pitchFamily="34" charset="0"/>
            </a:endParaRPr>
          </a:p>
        </p:txBody>
      </p:sp>
      <p:sp>
        <p:nvSpPr>
          <p:cNvPr id="19" name="TextBox 18"/>
          <p:cNvSpPr txBox="1"/>
          <p:nvPr/>
        </p:nvSpPr>
        <p:spPr>
          <a:xfrm>
            <a:off x="8760296" y="2343348"/>
            <a:ext cx="1152128" cy="717672"/>
          </a:xfrm>
          <a:prstGeom prst="rect">
            <a:avLst/>
          </a:prstGeom>
        </p:spPr>
        <p:txBody>
          <a:bodyPr vert="horz" wrap="square" lIns="91440" tIns="45720" rIns="91440" bIns="45720" rtlCol="0">
            <a:noAutofit/>
          </a:bodyPr>
          <a:lstStyle/>
          <a:p>
            <a:pPr algn="ctr"/>
            <a:r>
              <a:rPr lang="en-US" sz="1050" dirty="0">
                <a:latin typeface="Verdana" pitchFamily="34" charset="0"/>
              </a:rPr>
              <a:t>Austria</a:t>
            </a:r>
            <a:r>
              <a:rPr lang="zh-CN" altLang="en-US" sz="1050" dirty="0">
                <a:latin typeface="Verdana" pitchFamily="34" charset="0"/>
              </a:rPr>
              <a:t>奥地利</a:t>
            </a:r>
            <a:endParaRPr lang="en-US" sz="1050" dirty="0">
              <a:latin typeface="Verdana" pitchFamily="34" charset="0"/>
            </a:endParaRPr>
          </a:p>
          <a:p>
            <a:pPr algn="ctr"/>
            <a:r>
              <a:rPr lang="en-US" sz="1050" dirty="0">
                <a:latin typeface="Verdana" pitchFamily="34" charset="0"/>
              </a:rPr>
              <a:t>France</a:t>
            </a:r>
            <a:r>
              <a:rPr lang="zh-CN" altLang="en-US" sz="1050" dirty="0">
                <a:latin typeface="Verdana" pitchFamily="34" charset="0"/>
              </a:rPr>
              <a:t>法国</a:t>
            </a:r>
            <a:endParaRPr lang="en-US" sz="1050" dirty="0">
              <a:latin typeface="Verdana" pitchFamily="34" charset="0"/>
            </a:endParaRPr>
          </a:p>
        </p:txBody>
      </p:sp>
      <p:sp>
        <p:nvSpPr>
          <p:cNvPr id="20" name="TextBox 19"/>
          <p:cNvSpPr txBox="1"/>
          <p:nvPr/>
        </p:nvSpPr>
        <p:spPr>
          <a:xfrm>
            <a:off x="7248128" y="2311867"/>
            <a:ext cx="1152128" cy="717672"/>
          </a:xfrm>
          <a:prstGeom prst="rect">
            <a:avLst/>
          </a:prstGeom>
        </p:spPr>
        <p:txBody>
          <a:bodyPr vert="horz" wrap="square" lIns="91440" tIns="45720" rIns="91440" bIns="45720" rtlCol="0">
            <a:noAutofit/>
          </a:bodyPr>
          <a:lstStyle/>
          <a:p>
            <a:pPr algn="ctr"/>
            <a:r>
              <a:rPr lang="en-US" sz="1050" dirty="0">
                <a:latin typeface="Verdana" pitchFamily="34" charset="0"/>
              </a:rPr>
              <a:t>India</a:t>
            </a:r>
            <a:r>
              <a:rPr lang="zh-CN" altLang="en-US" sz="1050" dirty="0">
                <a:latin typeface="Verdana" pitchFamily="34" charset="0"/>
              </a:rPr>
              <a:t>印度</a:t>
            </a:r>
            <a:endParaRPr lang="en-US" altLang="zh-CN" sz="1050" dirty="0">
              <a:latin typeface="Verdana" pitchFamily="34" charset="0"/>
            </a:endParaRPr>
          </a:p>
          <a:p>
            <a:pPr algn="ctr"/>
            <a:r>
              <a:rPr lang="en-US" sz="1050" dirty="0">
                <a:latin typeface="Verdana" pitchFamily="34" charset="0"/>
              </a:rPr>
              <a:t>Germany</a:t>
            </a:r>
            <a:r>
              <a:rPr lang="zh-CN" altLang="en-US" sz="1050" dirty="0">
                <a:latin typeface="Verdana" pitchFamily="34" charset="0"/>
              </a:rPr>
              <a:t>德国</a:t>
            </a:r>
            <a:endParaRPr lang="en-US" sz="1050" dirty="0">
              <a:latin typeface="Verdana" pitchFamily="34" charset="0"/>
            </a:endParaRPr>
          </a:p>
          <a:p>
            <a:pPr algn="ctr"/>
            <a:r>
              <a:rPr lang="en-US" sz="1050" dirty="0">
                <a:latin typeface="Verdana" pitchFamily="34" charset="0"/>
              </a:rPr>
              <a:t>China</a:t>
            </a:r>
            <a:r>
              <a:rPr lang="zh-CN" altLang="en-US" sz="1050" dirty="0">
                <a:latin typeface="Verdana" pitchFamily="34" charset="0"/>
              </a:rPr>
              <a:t>中国</a:t>
            </a:r>
            <a:endParaRPr lang="en-US" sz="1050" dirty="0">
              <a:latin typeface="Verdana" pitchFamily="34" charset="0"/>
            </a:endParaRPr>
          </a:p>
        </p:txBody>
      </p:sp>
      <p:sp>
        <p:nvSpPr>
          <p:cNvPr id="5" name="Rectangle 4"/>
          <p:cNvSpPr/>
          <p:nvPr/>
        </p:nvSpPr>
        <p:spPr>
          <a:xfrm>
            <a:off x="4323432" y="3192657"/>
            <a:ext cx="6021040" cy="738664"/>
          </a:xfrm>
          <a:prstGeom prst="rect">
            <a:avLst/>
          </a:prstGeom>
          <a:solidFill>
            <a:srgbClr val="119F47"/>
          </a:solidFill>
        </p:spPr>
        <p:txBody>
          <a:bodyPr wrap="square">
            <a:spAutoFit/>
          </a:bodyPr>
          <a:lstStyle/>
          <a:p>
            <a:pPr algn="ctr"/>
            <a:r>
              <a:rPr lang="en-US" sz="1400" dirty="0">
                <a:solidFill>
                  <a:schemeClr val="bg1"/>
                </a:solidFill>
              </a:rPr>
              <a:t>Typical requirements focus on procedural items – contract formalities, types of factoring, and registration requirements.</a:t>
            </a:r>
          </a:p>
          <a:p>
            <a:pPr algn="ctr"/>
            <a:r>
              <a:rPr lang="zh-CN" altLang="en-US" sz="1400" dirty="0">
                <a:solidFill>
                  <a:schemeClr val="bg1"/>
                </a:solidFill>
              </a:rPr>
              <a:t>注重程序要求</a:t>
            </a:r>
            <a:r>
              <a:rPr lang="en-US" altLang="zh-CN" sz="1400" dirty="0">
                <a:solidFill>
                  <a:schemeClr val="bg1"/>
                </a:solidFill>
              </a:rPr>
              <a:t>—</a:t>
            </a:r>
            <a:r>
              <a:rPr lang="zh-CN" altLang="en-US" sz="1400" dirty="0">
                <a:solidFill>
                  <a:schemeClr val="bg1"/>
                </a:solidFill>
              </a:rPr>
              <a:t>合同手续，保理类别及注册条件</a:t>
            </a:r>
            <a:endParaRPr lang="en-US" sz="1400" dirty="0">
              <a:solidFill>
                <a:schemeClr val="bg1"/>
              </a:solidFill>
            </a:endParaRPr>
          </a:p>
        </p:txBody>
      </p:sp>
    </p:spTree>
    <p:extLst>
      <p:ext uri="{BB962C8B-B14F-4D97-AF65-F5344CB8AC3E}">
        <p14:creationId xmlns:p14="http://schemas.microsoft.com/office/powerpoint/2010/main" val="33700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8315326" y="1185045"/>
            <a:ext cx="1102187" cy="577081"/>
          </a:xfrm>
          <a:prstGeom prst="rect">
            <a:avLst/>
          </a:prstGeom>
        </p:spPr>
        <p:txBody>
          <a:bodyPr wrap="square">
            <a:spAutoFit/>
          </a:bodyPr>
          <a:lstStyle/>
          <a:p>
            <a:pPr algn="ctr" defTabSz="533400">
              <a:lnSpc>
                <a:spcPct val="90000"/>
              </a:lnSpc>
              <a:spcBef>
                <a:spcPct val="0"/>
              </a:spcBef>
              <a:spcAft>
                <a:spcPct val="35000"/>
              </a:spcAft>
            </a:pPr>
            <a: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Proactive </a:t>
            </a:r>
            <a:b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and </a:t>
            </a:r>
            <a:b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preventative</a:t>
            </a:r>
            <a:b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 risk </a:t>
            </a:r>
            <a:b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700" b="1" dirty="0">
                <a:solidFill>
                  <a:schemeClr val="bg1"/>
                </a:solidFill>
                <a:latin typeface="Verdana" panose="020B0604030504040204" pitchFamily="34" charset="0"/>
                <a:ea typeface="Verdana" panose="020B0604030504040204" pitchFamily="34" charset="0"/>
                <a:cs typeface="Verdana" panose="020B0604030504040204" pitchFamily="34" charset="0"/>
              </a:rPr>
              <a:t>management</a:t>
            </a:r>
          </a:p>
        </p:txBody>
      </p:sp>
      <p:grpSp>
        <p:nvGrpSpPr>
          <p:cNvPr id="89" name="Group 88"/>
          <p:cNvGrpSpPr/>
          <p:nvPr/>
        </p:nvGrpSpPr>
        <p:grpSpPr>
          <a:xfrm>
            <a:off x="2376434" y="2012566"/>
            <a:ext cx="7666412" cy="3528392"/>
            <a:chOff x="390525" y="2523245"/>
            <a:chExt cx="6705600" cy="3320702"/>
          </a:xfrm>
          <a:solidFill>
            <a:srgbClr val="44464A"/>
          </a:solidFill>
        </p:grpSpPr>
        <p:sp>
          <p:nvSpPr>
            <p:cNvPr id="90" name="Rectangle 89"/>
            <p:cNvSpPr/>
            <p:nvPr/>
          </p:nvSpPr>
          <p:spPr>
            <a:xfrm>
              <a:off x="390525" y="2523245"/>
              <a:ext cx="1590675" cy="3320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2105025" y="2523245"/>
              <a:ext cx="1590675" cy="3320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3800475" y="2523245"/>
              <a:ext cx="1590675" cy="3320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5505450" y="2523245"/>
              <a:ext cx="1590675" cy="3320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2224034" y="1878409"/>
            <a:ext cx="7666412" cy="3541905"/>
            <a:chOff x="390525" y="2523244"/>
            <a:chExt cx="6705599" cy="3333420"/>
          </a:xfrm>
        </p:grpSpPr>
        <p:sp>
          <p:nvSpPr>
            <p:cNvPr id="69" name="Rectangle 68"/>
            <p:cNvSpPr/>
            <p:nvPr/>
          </p:nvSpPr>
          <p:spPr>
            <a:xfrm>
              <a:off x="390525" y="2523244"/>
              <a:ext cx="1590675" cy="33334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2105025" y="2523245"/>
              <a:ext cx="1590675" cy="333341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3800475" y="2523245"/>
              <a:ext cx="1590675" cy="3333419"/>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5505449" y="2523245"/>
              <a:ext cx="1590675" cy="333341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396" name="Rectangle 101395"/>
          <p:cNvSpPr/>
          <p:nvPr/>
        </p:nvSpPr>
        <p:spPr>
          <a:xfrm>
            <a:off x="6211167" y="2231808"/>
            <a:ext cx="1661929" cy="1867178"/>
          </a:xfrm>
          <a:prstGeom prst="rect">
            <a:avLst/>
          </a:prstGeom>
        </p:spPr>
        <p:txBody>
          <a:bodyPr wrap="square">
            <a:spAutoFit/>
          </a:bodyPr>
          <a:lstStyle/>
          <a:p>
            <a:pPr algn="ctr">
              <a:spcBef>
                <a:spcPts val="200"/>
              </a:spcBef>
              <a:buClr>
                <a:prstClr val="black"/>
              </a:buClr>
              <a:buSzPct val="115000"/>
            </a:pPr>
            <a:r>
              <a:rPr lang="en-US" sz="1400" kern="0" dirty="0">
                <a:solidFill>
                  <a:schemeClr val="bg1"/>
                </a:solidFill>
              </a:rPr>
              <a:t>Mexico’s development of NAFIN / reverse factoring platform</a:t>
            </a:r>
          </a:p>
          <a:p>
            <a:pPr algn="ctr">
              <a:spcBef>
                <a:spcPts val="200"/>
              </a:spcBef>
              <a:buClr>
                <a:prstClr val="black"/>
              </a:buClr>
              <a:buSzPct val="115000"/>
            </a:pPr>
            <a:endParaRPr lang="en-US" sz="1400" kern="0" dirty="0">
              <a:solidFill>
                <a:schemeClr val="bg1"/>
              </a:solidFill>
            </a:endParaRPr>
          </a:p>
          <a:p>
            <a:pPr algn="ctr">
              <a:spcBef>
                <a:spcPts val="200"/>
              </a:spcBef>
              <a:buClr>
                <a:prstClr val="black"/>
              </a:buClr>
              <a:buSzPct val="115000"/>
            </a:pPr>
            <a:r>
              <a:rPr lang="zh-CN" altLang="en-US" sz="1400" kern="0" dirty="0">
                <a:solidFill>
                  <a:schemeClr val="bg1"/>
                </a:solidFill>
              </a:rPr>
              <a:t>墨西哥开发的反向保理</a:t>
            </a:r>
            <a:r>
              <a:rPr lang="en-US" altLang="zh-CN" sz="1400" kern="0" dirty="0">
                <a:solidFill>
                  <a:schemeClr val="bg1"/>
                </a:solidFill>
              </a:rPr>
              <a:t>NAFIN</a:t>
            </a:r>
            <a:r>
              <a:rPr lang="zh-CN" altLang="en-US" sz="1400" kern="0" dirty="0">
                <a:solidFill>
                  <a:schemeClr val="bg1"/>
                </a:solidFill>
              </a:rPr>
              <a:t>系统</a:t>
            </a:r>
            <a:endParaRPr lang="en-US" sz="1400" kern="0" dirty="0">
              <a:solidFill>
                <a:schemeClr val="bg1"/>
              </a:solidFill>
            </a:endParaRPr>
          </a:p>
        </p:txBody>
      </p:sp>
      <p:sp>
        <p:nvSpPr>
          <p:cNvPr id="101397" name="Rectangle 101396"/>
          <p:cNvSpPr/>
          <p:nvPr/>
        </p:nvSpPr>
        <p:spPr>
          <a:xfrm>
            <a:off x="8042230" y="2231808"/>
            <a:ext cx="1928214" cy="2128788"/>
          </a:xfrm>
          <a:prstGeom prst="rect">
            <a:avLst/>
          </a:prstGeom>
        </p:spPr>
        <p:txBody>
          <a:bodyPr wrap="square">
            <a:spAutoFit/>
          </a:bodyPr>
          <a:lstStyle/>
          <a:p>
            <a:pPr algn="ctr">
              <a:spcBef>
                <a:spcPts val="200"/>
              </a:spcBef>
              <a:buClr>
                <a:prstClr val="black"/>
              </a:buClr>
              <a:buSzPct val="115000"/>
            </a:pPr>
            <a:r>
              <a:rPr lang="en-US" sz="1400" kern="0" dirty="0">
                <a:solidFill>
                  <a:schemeClr val="bg1"/>
                </a:solidFill>
              </a:rPr>
              <a:t>Chile’s introduction of a nationwide e-invoice system</a:t>
            </a:r>
          </a:p>
          <a:p>
            <a:pPr algn="ctr">
              <a:spcBef>
                <a:spcPts val="200"/>
              </a:spcBef>
              <a:buClr>
                <a:prstClr val="black"/>
              </a:buClr>
              <a:buSzPct val="115000"/>
            </a:pPr>
            <a:endParaRPr lang="en-US" sz="1400" kern="0" dirty="0">
              <a:solidFill>
                <a:schemeClr val="bg1"/>
              </a:solidFill>
            </a:endParaRPr>
          </a:p>
          <a:p>
            <a:pPr algn="ctr">
              <a:spcBef>
                <a:spcPts val="200"/>
              </a:spcBef>
              <a:buClr>
                <a:prstClr val="black"/>
              </a:buClr>
              <a:buSzPct val="115000"/>
            </a:pPr>
            <a:endParaRPr lang="en-US" sz="1400" kern="0" dirty="0">
              <a:solidFill>
                <a:schemeClr val="bg1"/>
              </a:solidFill>
            </a:endParaRPr>
          </a:p>
          <a:p>
            <a:pPr algn="ctr">
              <a:spcBef>
                <a:spcPts val="200"/>
              </a:spcBef>
              <a:buClr>
                <a:prstClr val="black"/>
              </a:buClr>
              <a:buSzPct val="115000"/>
            </a:pPr>
            <a:endParaRPr lang="en-US" sz="1400" kern="0" dirty="0">
              <a:solidFill>
                <a:schemeClr val="bg1"/>
              </a:solidFill>
            </a:endParaRPr>
          </a:p>
          <a:p>
            <a:pPr algn="ctr">
              <a:spcBef>
                <a:spcPts val="200"/>
              </a:spcBef>
              <a:buClr>
                <a:prstClr val="black"/>
              </a:buClr>
              <a:buSzPct val="115000"/>
            </a:pPr>
            <a:r>
              <a:rPr lang="zh-CN" altLang="en-US" sz="1400" kern="0" dirty="0">
                <a:solidFill>
                  <a:schemeClr val="bg1"/>
                </a:solidFill>
              </a:rPr>
              <a:t>智利全国推广的电子发票系统</a:t>
            </a:r>
            <a:endParaRPr lang="en-US" sz="1400" kern="0" dirty="0">
              <a:solidFill>
                <a:schemeClr val="bg1"/>
              </a:solidFill>
            </a:endParaRPr>
          </a:p>
          <a:p>
            <a:pPr algn="ctr">
              <a:spcBef>
                <a:spcPts val="200"/>
              </a:spcBef>
              <a:buClr>
                <a:prstClr val="black"/>
              </a:buClr>
              <a:buSzPct val="115000"/>
            </a:pPr>
            <a:endParaRPr lang="en-US" sz="1200" kern="0" dirty="0">
              <a:solidFill>
                <a:sysClr val="windowText" lastClr="000000"/>
              </a:solidFill>
            </a:endParaRPr>
          </a:p>
        </p:txBody>
      </p:sp>
      <p:sp>
        <p:nvSpPr>
          <p:cNvPr id="101398" name="Rectangle 101397"/>
          <p:cNvSpPr/>
          <p:nvPr/>
        </p:nvSpPr>
        <p:spPr>
          <a:xfrm>
            <a:off x="4254090" y="2303244"/>
            <a:ext cx="1739440" cy="1918474"/>
          </a:xfrm>
          <a:prstGeom prst="rect">
            <a:avLst/>
          </a:prstGeom>
        </p:spPr>
        <p:txBody>
          <a:bodyPr wrap="square">
            <a:spAutoFit/>
          </a:bodyPr>
          <a:lstStyle/>
          <a:p>
            <a:pPr algn="ctr">
              <a:spcBef>
                <a:spcPts val="200"/>
              </a:spcBef>
              <a:buClr>
                <a:prstClr val="black"/>
              </a:buClr>
              <a:buSzPct val="115000"/>
            </a:pPr>
            <a:r>
              <a:rPr lang="en-US" sz="1400" kern="0" dirty="0">
                <a:solidFill>
                  <a:schemeClr val="bg1"/>
                </a:solidFill>
              </a:rPr>
              <a:t>Technology is simplifying the risk analysis</a:t>
            </a:r>
          </a:p>
          <a:p>
            <a:pPr algn="ctr">
              <a:spcBef>
                <a:spcPts val="200"/>
              </a:spcBef>
              <a:buClr>
                <a:prstClr val="black"/>
              </a:buClr>
              <a:buSzPct val="115000"/>
            </a:pPr>
            <a:endParaRPr lang="en-US" altLang="zh-CN" sz="1400" kern="0" dirty="0">
              <a:solidFill>
                <a:schemeClr val="bg1"/>
              </a:solidFill>
            </a:endParaRPr>
          </a:p>
          <a:p>
            <a:pPr algn="ctr">
              <a:spcBef>
                <a:spcPts val="200"/>
              </a:spcBef>
              <a:buClr>
                <a:prstClr val="black"/>
              </a:buClr>
              <a:buSzPct val="115000"/>
            </a:pPr>
            <a:endParaRPr lang="en-US" altLang="zh-CN" sz="1400" kern="0" dirty="0">
              <a:solidFill>
                <a:schemeClr val="bg1"/>
              </a:solidFill>
            </a:endParaRPr>
          </a:p>
          <a:p>
            <a:pPr algn="ctr">
              <a:spcBef>
                <a:spcPts val="200"/>
              </a:spcBef>
              <a:buClr>
                <a:prstClr val="black"/>
              </a:buClr>
              <a:buSzPct val="115000"/>
            </a:pPr>
            <a:endParaRPr lang="en-US" altLang="zh-CN" sz="1400" kern="0" dirty="0">
              <a:solidFill>
                <a:schemeClr val="bg1"/>
              </a:solidFill>
            </a:endParaRPr>
          </a:p>
          <a:p>
            <a:pPr algn="ctr">
              <a:spcBef>
                <a:spcPts val="200"/>
              </a:spcBef>
              <a:buClr>
                <a:prstClr val="black"/>
              </a:buClr>
              <a:buSzPct val="115000"/>
            </a:pPr>
            <a:r>
              <a:rPr lang="zh-CN" altLang="en-US" sz="1400" kern="0" dirty="0">
                <a:solidFill>
                  <a:schemeClr val="bg1"/>
                </a:solidFill>
              </a:rPr>
              <a:t>技术发展更新有效简化风险分析流程</a:t>
            </a:r>
            <a:endParaRPr lang="en-US" sz="1400" kern="0" dirty="0">
              <a:solidFill>
                <a:schemeClr val="bg1"/>
              </a:solidFill>
            </a:endParaRPr>
          </a:p>
        </p:txBody>
      </p:sp>
      <p:pic>
        <p:nvPicPr>
          <p:cNvPr id="101404" name="Picture 1014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219" y="4345622"/>
            <a:ext cx="1053858" cy="913338"/>
          </a:xfrm>
          <a:prstGeom prst="rect">
            <a:avLst/>
          </a:prstGeom>
        </p:spPr>
      </p:pic>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324" y="4363529"/>
            <a:ext cx="872972" cy="938248"/>
          </a:xfrm>
          <a:prstGeom prst="rect">
            <a:avLst/>
          </a:prstGeom>
        </p:spPr>
      </p:pic>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849" y="4154259"/>
            <a:ext cx="766699" cy="1117033"/>
          </a:xfrm>
          <a:prstGeom prst="rect">
            <a:avLst/>
          </a:prstGeom>
        </p:spPr>
      </p:pic>
      <p:pic>
        <p:nvPicPr>
          <p:cNvPr id="105" name="Picture 1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5174" y="4345622"/>
            <a:ext cx="709613" cy="935910"/>
          </a:xfrm>
          <a:prstGeom prst="rect">
            <a:avLst/>
          </a:prstGeom>
        </p:spPr>
      </p:pic>
      <p:sp>
        <p:nvSpPr>
          <p:cNvPr id="2" name="TextBox 1"/>
          <p:cNvSpPr txBox="1"/>
          <p:nvPr/>
        </p:nvSpPr>
        <p:spPr>
          <a:xfrm>
            <a:off x="1949186" y="5769433"/>
            <a:ext cx="8136904" cy="1261884"/>
          </a:xfrm>
          <a:prstGeom prst="rect">
            <a:avLst/>
          </a:prstGeom>
          <a:noFill/>
        </p:spPr>
        <p:txBody>
          <a:bodyPr wrap="square" rtlCol="0">
            <a:spAutoFit/>
          </a:bodyPr>
          <a:lstStyle/>
          <a:p>
            <a:pPr algn="ctr"/>
            <a:r>
              <a:rPr lang="en-US" sz="1900" b="1" kern="0" dirty="0">
                <a:solidFill>
                  <a:srgbClr val="893B67"/>
                </a:solidFill>
              </a:rPr>
              <a:t>Great accomplishments in China    </a:t>
            </a:r>
            <a:r>
              <a:rPr lang="zh-CN" altLang="en-US" sz="1900" b="1" kern="0" dirty="0">
                <a:solidFill>
                  <a:srgbClr val="893B67"/>
                </a:solidFill>
              </a:rPr>
              <a:t>中国的成果有目共睹</a:t>
            </a:r>
            <a:endParaRPr lang="en-US" sz="1900" b="1" kern="0" dirty="0">
              <a:solidFill>
                <a:srgbClr val="893B67"/>
              </a:solidFill>
            </a:endParaRPr>
          </a:p>
          <a:p>
            <a:pPr algn="ctr"/>
            <a:r>
              <a:rPr lang="en-US" kern="0" dirty="0">
                <a:solidFill>
                  <a:srgbClr val="893B67"/>
                </a:solidFill>
              </a:rPr>
              <a:t># of registered commercial factoring company reaches 11,000+</a:t>
            </a:r>
          </a:p>
          <a:p>
            <a:pPr algn="ctr"/>
            <a:r>
              <a:rPr lang="zh-CN" altLang="en-US" sz="1900" b="1" kern="0" dirty="0">
                <a:solidFill>
                  <a:srgbClr val="893B67"/>
                </a:solidFill>
              </a:rPr>
              <a:t>商业保理公司数量超过</a:t>
            </a:r>
            <a:r>
              <a:rPr lang="en-US" altLang="zh-CN" sz="1900" b="1" kern="0" dirty="0">
                <a:solidFill>
                  <a:srgbClr val="893B67"/>
                </a:solidFill>
              </a:rPr>
              <a:t>11,000</a:t>
            </a:r>
            <a:r>
              <a:rPr lang="zh-CN" altLang="en-US" sz="1900" b="1" kern="0" dirty="0">
                <a:solidFill>
                  <a:srgbClr val="893B67"/>
                </a:solidFill>
              </a:rPr>
              <a:t>家</a:t>
            </a:r>
            <a:r>
              <a:rPr lang="en-US" sz="1900" b="1" kern="0" dirty="0">
                <a:solidFill>
                  <a:srgbClr val="893B67"/>
                </a:solidFill>
              </a:rPr>
              <a:t/>
            </a:r>
            <a:br>
              <a:rPr lang="en-US" sz="1900" b="1" kern="0" dirty="0">
                <a:solidFill>
                  <a:srgbClr val="893B67"/>
                </a:solidFill>
              </a:rPr>
            </a:br>
            <a:endParaRPr lang="en-US" sz="1900" b="1" kern="0" dirty="0">
              <a:solidFill>
                <a:srgbClr val="893B67"/>
              </a:solidFill>
            </a:endParaRPr>
          </a:p>
        </p:txBody>
      </p:sp>
      <p:sp>
        <p:nvSpPr>
          <p:cNvPr id="58" name="Rectangle 57"/>
          <p:cNvSpPr/>
          <p:nvPr/>
        </p:nvSpPr>
        <p:spPr>
          <a:xfrm>
            <a:off x="2304032" y="2231809"/>
            <a:ext cx="1625718" cy="2031325"/>
          </a:xfrm>
          <a:prstGeom prst="rect">
            <a:avLst/>
          </a:prstGeom>
        </p:spPr>
        <p:txBody>
          <a:bodyPr wrap="square">
            <a:spAutoFit/>
          </a:bodyPr>
          <a:lstStyle/>
          <a:p>
            <a:pPr lvl="0" algn="ctr">
              <a:buSzPct val="115000"/>
            </a:pPr>
            <a:r>
              <a:rPr lang="en-US" sz="1400" dirty="0">
                <a:solidFill>
                  <a:prstClr val="white"/>
                </a:solidFill>
              </a:rPr>
              <a:t>Receivable Exchange Platforms to connect sellers with investors</a:t>
            </a:r>
          </a:p>
          <a:p>
            <a:pPr lvl="0" algn="ctr">
              <a:buSzPct val="115000"/>
            </a:pPr>
            <a:endParaRPr lang="en-US" sz="1400" dirty="0">
              <a:solidFill>
                <a:prstClr val="white"/>
              </a:solidFill>
            </a:endParaRPr>
          </a:p>
          <a:p>
            <a:pPr lvl="0" algn="ctr">
              <a:buSzPct val="115000"/>
            </a:pPr>
            <a:endParaRPr lang="en-US" sz="1400" dirty="0">
              <a:solidFill>
                <a:prstClr val="white"/>
              </a:solidFill>
            </a:endParaRPr>
          </a:p>
          <a:p>
            <a:pPr lvl="0" algn="ctr">
              <a:buSzPct val="115000"/>
            </a:pPr>
            <a:r>
              <a:rPr lang="zh-CN" altLang="en-US" sz="1400" dirty="0">
                <a:solidFill>
                  <a:prstClr val="white"/>
                </a:solidFill>
              </a:rPr>
              <a:t>应收账款交易平台连接卖方与投资者</a:t>
            </a:r>
            <a:endParaRPr lang="en-US" sz="1200" dirty="0">
              <a:solidFill>
                <a:prstClr val="white"/>
              </a:solidFill>
            </a:endParaRPr>
          </a:p>
        </p:txBody>
      </p:sp>
      <p:sp>
        <p:nvSpPr>
          <p:cNvPr id="59" name="TextBox 58"/>
          <p:cNvSpPr txBox="1"/>
          <p:nvPr/>
        </p:nvSpPr>
        <p:spPr>
          <a:xfrm>
            <a:off x="1775520" y="782371"/>
            <a:ext cx="8712968" cy="830997"/>
          </a:xfrm>
          <a:prstGeom prst="rect">
            <a:avLst/>
          </a:prstGeom>
          <a:noFill/>
        </p:spPr>
        <p:txBody>
          <a:bodyPr wrap="square" rtlCol="0">
            <a:spAutoFit/>
          </a:bodyPr>
          <a:lstStyle/>
          <a:p>
            <a:pPr algn="ctr"/>
            <a:r>
              <a:rPr lang="en-US" sz="1600" b="1" kern="0" dirty="0">
                <a:solidFill>
                  <a:srgbClr val="893B67"/>
                </a:solidFill>
              </a:rPr>
              <a:t>Markets that embrace non-banking financial institutions, such as factoring companies, see significant growth in capital to support MSMEs</a:t>
            </a:r>
          </a:p>
          <a:p>
            <a:pPr algn="ctr"/>
            <a:r>
              <a:rPr lang="zh-CN" altLang="en-US" sz="1600" b="1" kern="0" dirty="0">
                <a:solidFill>
                  <a:srgbClr val="893B67"/>
                </a:solidFill>
              </a:rPr>
              <a:t>在鼓励发展如保理公司等非银行金融机构的市场，对中小企业的资金支持增长迅速</a:t>
            </a:r>
            <a:endParaRPr lang="en-US" sz="1600" b="1" kern="0" dirty="0">
              <a:solidFill>
                <a:srgbClr val="893B67"/>
              </a:solidFill>
            </a:endParaRPr>
          </a:p>
        </p:txBody>
      </p:sp>
      <p:sp>
        <p:nvSpPr>
          <p:cNvPr id="24" name="Rectangle 4"/>
          <p:cNvSpPr>
            <a:spLocks noGrp="1" noChangeArrowheads="1"/>
          </p:cNvSpPr>
          <p:nvPr>
            <p:ph type="title"/>
          </p:nvPr>
        </p:nvSpPr>
        <p:spPr>
          <a:xfrm>
            <a:off x="1748242" y="142386"/>
            <a:ext cx="8709470" cy="4275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383" tIns="19692" rIns="39383" bIns="19692" numCol="1" rtlCol="0" anchor="t" anchorCtr="0" compatLnSpc="1">
            <a:prstTxWarp prst="textNoShape">
              <a:avLst/>
            </a:prstTxWarp>
            <a:spAutoFit/>
          </a:bodyPr>
          <a:lstStyle/>
          <a:p>
            <a:r>
              <a:rPr lang="en-US" altLang="en-US" sz="2400" dirty="0">
                <a:solidFill>
                  <a:srgbClr val="C00000"/>
                </a:solidFill>
                <a:latin typeface="Georgia"/>
              </a:rPr>
              <a:t>The </a:t>
            </a:r>
            <a:r>
              <a:rPr lang="en-US" altLang="zh-CN" sz="2400" dirty="0">
                <a:solidFill>
                  <a:srgbClr val="C00000"/>
                </a:solidFill>
                <a:latin typeface="Georgia"/>
              </a:rPr>
              <a:t>industry itself is innovating 	</a:t>
            </a:r>
            <a:r>
              <a:rPr lang="zh-CN" altLang="en-US" sz="2400" dirty="0">
                <a:solidFill>
                  <a:srgbClr val="C00000"/>
                </a:solidFill>
                <a:latin typeface="Georgia"/>
              </a:rPr>
              <a:t>行业创新层出不穷</a:t>
            </a:r>
            <a:endParaRPr altLang="en-US" sz="2400" dirty="0">
              <a:solidFill>
                <a:srgbClr val="C00000"/>
              </a:solidFill>
              <a:latin typeface="Georgia"/>
            </a:endParaRPr>
          </a:p>
        </p:txBody>
      </p:sp>
    </p:spTree>
    <p:extLst>
      <p:ext uri="{BB962C8B-B14F-4D97-AF65-F5344CB8AC3E}">
        <p14:creationId xmlns:p14="http://schemas.microsoft.com/office/powerpoint/2010/main" val="403417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68704" y="1577069"/>
            <a:ext cx="5866173" cy="3831603"/>
            <a:chOff x="1162014" y="1348468"/>
            <a:chExt cx="6991386" cy="4566557"/>
          </a:xfrm>
        </p:grpSpPr>
        <p:sp>
          <p:nvSpPr>
            <p:cNvPr id="21" name="Rectangle 20"/>
            <p:cNvSpPr/>
            <p:nvPr/>
          </p:nvSpPr>
          <p:spPr>
            <a:xfrm>
              <a:off x="1162014" y="1348468"/>
              <a:ext cx="3409986" cy="4566557"/>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743414" y="2085976"/>
              <a:ext cx="3409986" cy="3811522"/>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1703512" y="764704"/>
            <a:ext cx="4409768" cy="5904656"/>
          </a:xfrm>
          <a:prstGeom prst="rect">
            <a:avLst/>
          </a:prstGeom>
          <a:solidFill>
            <a:srgbClr val="89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1804402" y="836712"/>
            <a:ext cx="4207989" cy="5504390"/>
          </a:xfrm>
        </p:spPr>
        <p:txBody>
          <a:bodyPr/>
          <a:lstStyle/>
          <a:p>
            <a:pPr>
              <a:buClr>
                <a:schemeClr val="bg1"/>
              </a:buClr>
              <a:buFont typeface="Wingdings" panose="05000000000000000000" pitchFamily="2" charset="2"/>
              <a:buChar char="ü"/>
              <a:defRPr/>
            </a:pPr>
            <a:r>
              <a:rPr lang="en-US" sz="1300" dirty="0">
                <a:solidFill>
                  <a:schemeClr val="bg1"/>
                </a:solidFill>
              </a:rPr>
              <a:t>Robust and appropriate regulation of the commercial factoring industry</a:t>
            </a:r>
          </a:p>
          <a:p>
            <a:pPr>
              <a:buClr>
                <a:schemeClr val="bg1"/>
              </a:buClr>
              <a:buFont typeface="Wingdings" panose="05000000000000000000" pitchFamily="2" charset="2"/>
              <a:buChar char="ü"/>
              <a:defRPr/>
            </a:pPr>
            <a:r>
              <a:rPr lang="zh-CN" altLang="en-US" dirty="0" smtClean="0">
                <a:solidFill>
                  <a:schemeClr val="bg1"/>
                </a:solidFill>
              </a:rPr>
              <a:t>建立健</a:t>
            </a:r>
            <a:r>
              <a:rPr lang="zh-CN" altLang="en-US" dirty="0">
                <a:solidFill>
                  <a:schemeClr val="bg1"/>
                </a:solidFill>
              </a:rPr>
              <a:t>全的保理行业法规</a:t>
            </a:r>
            <a:endParaRPr lang="en-US" dirty="0">
              <a:solidFill>
                <a:schemeClr val="bg1"/>
              </a:solidFill>
            </a:endParaRPr>
          </a:p>
          <a:p>
            <a:pPr>
              <a:buClr>
                <a:schemeClr val="bg1"/>
              </a:buClr>
              <a:buFont typeface="Wingdings" panose="05000000000000000000" pitchFamily="2" charset="2"/>
              <a:buChar char="ü"/>
              <a:defRPr/>
            </a:pPr>
            <a:r>
              <a:rPr lang="en-US" sz="1300" dirty="0">
                <a:solidFill>
                  <a:schemeClr val="bg1"/>
                </a:solidFill>
              </a:rPr>
              <a:t>Regulation should leverage global best practices, adjusted to Chinese market</a:t>
            </a:r>
          </a:p>
          <a:p>
            <a:pPr>
              <a:buClr>
                <a:schemeClr val="bg1"/>
              </a:buClr>
              <a:buFont typeface="Wingdings" panose="05000000000000000000" pitchFamily="2" charset="2"/>
              <a:buChar char="ü"/>
              <a:defRPr/>
            </a:pPr>
            <a:r>
              <a:rPr lang="zh-CN" altLang="en-US" sz="1300" dirty="0">
                <a:solidFill>
                  <a:schemeClr val="bg1"/>
                </a:solidFill>
              </a:rPr>
              <a:t>法规制定借鉴成熟市场的经验， 并与中国市场特色相结合</a:t>
            </a:r>
            <a:endParaRPr lang="en-US" sz="1300" dirty="0">
              <a:solidFill>
                <a:schemeClr val="bg1"/>
              </a:solidFill>
            </a:endParaRPr>
          </a:p>
          <a:p>
            <a:pPr>
              <a:buClr>
                <a:schemeClr val="bg1"/>
              </a:buClr>
              <a:buFont typeface="Wingdings" panose="05000000000000000000" pitchFamily="2" charset="2"/>
              <a:buChar char="ü"/>
              <a:defRPr/>
            </a:pPr>
            <a:r>
              <a:rPr lang="en-US" sz="1300" dirty="0">
                <a:solidFill>
                  <a:schemeClr val="bg1"/>
                </a:solidFill>
              </a:rPr>
              <a:t>Regulation should be aligned to similar regulations in the banking industry</a:t>
            </a:r>
          </a:p>
          <a:p>
            <a:pPr>
              <a:buClr>
                <a:schemeClr val="bg1"/>
              </a:buClr>
              <a:buFont typeface="Wingdings" panose="05000000000000000000" pitchFamily="2" charset="2"/>
              <a:buChar char="ü"/>
              <a:defRPr/>
            </a:pPr>
            <a:r>
              <a:rPr lang="zh-CN" altLang="en-US" sz="1300" dirty="0">
                <a:solidFill>
                  <a:schemeClr val="bg1"/>
                </a:solidFill>
              </a:rPr>
              <a:t>法规制定应与银行业靠拢</a:t>
            </a:r>
            <a:endParaRPr lang="en-US" sz="1300" dirty="0">
              <a:solidFill>
                <a:schemeClr val="bg1"/>
              </a:solidFill>
            </a:endParaRPr>
          </a:p>
          <a:p>
            <a:pPr>
              <a:buClr>
                <a:schemeClr val="bg1"/>
              </a:buClr>
              <a:buFont typeface="Wingdings" panose="05000000000000000000" pitchFamily="2" charset="2"/>
              <a:buChar char="ü"/>
              <a:defRPr/>
            </a:pPr>
            <a:r>
              <a:rPr lang="en-US" sz="1300" dirty="0">
                <a:solidFill>
                  <a:schemeClr val="bg1"/>
                </a:solidFill>
              </a:rPr>
              <a:t>Supervision should be coordinated and standardized nationwide</a:t>
            </a:r>
          </a:p>
          <a:p>
            <a:pPr>
              <a:buClr>
                <a:schemeClr val="bg1"/>
              </a:buClr>
              <a:buFont typeface="Wingdings" panose="05000000000000000000" pitchFamily="2" charset="2"/>
              <a:buChar char="ü"/>
              <a:defRPr/>
            </a:pPr>
            <a:r>
              <a:rPr lang="zh-CN" altLang="en-US" sz="1300" dirty="0">
                <a:solidFill>
                  <a:schemeClr val="bg1"/>
                </a:solidFill>
              </a:rPr>
              <a:t>协调统一全国范围的法规和监管</a:t>
            </a:r>
            <a:endParaRPr lang="en-US" sz="1300" dirty="0">
              <a:solidFill>
                <a:schemeClr val="bg1"/>
              </a:solidFill>
            </a:endParaRPr>
          </a:p>
          <a:p>
            <a:pPr>
              <a:buClr>
                <a:schemeClr val="bg1"/>
              </a:buClr>
              <a:buFont typeface="Wingdings" panose="05000000000000000000" pitchFamily="2" charset="2"/>
              <a:buChar char="ü"/>
              <a:defRPr/>
            </a:pPr>
            <a:r>
              <a:rPr lang="en-US" sz="1300" dirty="0">
                <a:solidFill>
                  <a:schemeClr val="bg1"/>
                </a:solidFill>
              </a:rPr>
              <a:t>Commercial factoring companies should be allowed to operate nationwide</a:t>
            </a:r>
          </a:p>
          <a:p>
            <a:pPr>
              <a:buClr>
                <a:schemeClr val="bg1"/>
              </a:buClr>
              <a:buFont typeface="Wingdings" panose="05000000000000000000" pitchFamily="2" charset="2"/>
              <a:buChar char="ü"/>
              <a:defRPr/>
            </a:pPr>
            <a:r>
              <a:rPr lang="zh-CN" altLang="en-US" sz="1300" dirty="0">
                <a:solidFill>
                  <a:schemeClr val="bg1"/>
                </a:solidFill>
              </a:rPr>
              <a:t>应允许商业保理公司全国经营</a:t>
            </a:r>
            <a:endParaRPr lang="en-US" sz="1300" dirty="0">
              <a:solidFill>
                <a:schemeClr val="bg1"/>
              </a:solidFill>
            </a:endParaRPr>
          </a:p>
          <a:p>
            <a:pPr>
              <a:buClr>
                <a:schemeClr val="bg1"/>
              </a:buClr>
              <a:buFont typeface="Wingdings" panose="05000000000000000000" pitchFamily="2" charset="2"/>
              <a:buChar char="ü"/>
              <a:defRPr/>
            </a:pPr>
            <a:r>
              <a:rPr lang="en-US" sz="1300" dirty="0">
                <a:solidFill>
                  <a:schemeClr val="bg1"/>
                </a:solidFill>
              </a:rPr>
              <a:t>Encourage the extension of credit to the private sector – and, in particular, SME enterprises</a:t>
            </a:r>
          </a:p>
          <a:p>
            <a:pPr>
              <a:buClr>
                <a:schemeClr val="bg1"/>
              </a:buClr>
              <a:buFont typeface="Wingdings" panose="05000000000000000000" pitchFamily="2" charset="2"/>
              <a:buChar char="ü"/>
              <a:defRPr/>
            </a:pPr>
            <a:r>
              <a:rPr lang="zh-CN" altLang="en-US" sz="1300" dirty="0">
                <a:solidFill>
                  <a:schemeClr val="bg1"/>
                </a:solidFill>
              </a:rPr>
              <a:t>支持对民营企业授</a:t>
            </a:r>
            <a:r>
              <a:rPr lang="zh-CN" altLang="en-US" sz="1300">
                <a:solidFill>
                  <a:schemeClr val="bg1"/>
                </a:solidFill>
              </a:rPr>
              <a:t>信</a:t>
            </a:r>
            <a:r>
              <a:rPr lang="zh-CN" altLang="en-US" sz="1300" smtClean="0">
                <a:solidFill>
                  <a:schemeClr val="bg1"/>
                </a:solidFill>
              </a:rPr>
              <a:t>，</a:t>
            </a:r>
            <a:r>
              <a:rPr lang="zh-CN" altLang="en-US" sz="1300">
                <a:solidFill>
                  <a:schemeClr val="bg1"/>
                </a:solidFill>
              </a:rPr>
              <a:t>尤其</a:t>
            </a:r>
            <a:r>
              <a:rPr lang="zh-CN" altLang="en-US" sz="1300" smtClean="0">
                <a:solidFill>
                  <a:schemeClr val="bg1"/>
                </a:solidFill>
              </a:rPr>
              <a:t>是</a:t>
            </a:r>
            <a:r>
              <a:rPr lang="zh-CN" altLang="en-US" sz="1300" dirty="0">
                <a:solidFill>
                  <a:schemeClr val="bg1"/>
                </a:solidFill>
              </a:rPr>
              <a:t>中小企业</a:t>
            </a:r>
            <a:endParaRPr lang="en-US" sz="1300" dirty="0">
              <a:solidFill>
                <a:schemeClr val="bg1"/>
              </a:solidFill>
            </a:endParaRPr>
          </a:p>
          <a:p>
            <a:pPr>
              <a:buClr>
                <a:schemeClr val="bg1"/>
              </a:buClr>
              <a:buFont typeface="Wingdings" panose="05000000000000000000" pitchFamily="2" charset="2"/>
              <a:buChar char="ü"/>
              <a:defRPr/>
            </a:pPr>
            <a:endParaRPr lang="en-US" sz="1300" dirty="0">
              <a:solidFill>
                <a:schemeClr val="bg1"/>
              </a:solidFill>
            </a:endParaRPr>
          </a:p>
          <a:p>
            <a:pPr>
              <a:buClr>
                <a:schemeClr val="bg1"/>
              </a:buClr>
              <a:buFont typeface="Wingdings" panose="05000000000000000000" pitchFamily="2" charset="2"/>
              <a:buChar char="ü"/>
              <a:defRPr/>
            </a:pPr>
            <a:endParaRPr lang="en-US" sz="1300" dirty="0">
              <a:solidFill>
                <a:schemeClr val="bg1"/>
              </a:solidFill>
            </a:endParaRPr>
          </a:p>
          <a:p>
            <a:pPr marL="0" indent="0">
              <a:buClr>
                <a:schemeClr val="bg1"/>
              </a:buClr>
              <a:buNone/>
              <a:defRPr/>
            </a:pPr>
            <a:endParaRPr lang="en-US" sz="1300" dirty="0">
              <a:solidFill>
                <a:schemeClr val="bg1"/>
              </a:solidFill>
            </a:endParaRPr>
          </a:p>
        </p:txBody>
      </p:sp>
      <p:sp>
        <p:nvSpPr>
          <p:cNvPr id="78854" name="Title 5"/>
          <p:cNvSpPr>
            <a:spLocks noGrp="1"/>
          </p:cNvSpPr>
          <p:nvPr>
            <p:ph type="title"/>
          </p:nvPr>
        </p:nvSpPr>
        <p:spPr>
          <a:xfrm>
            <a:off x="1816003" y="286498"/>
            <a:ext cx="8915400" cy="357187"/>
          </a:xfrm>
        </p:spPr>
        <p:txBody>
          <a:bodyPr>
            <a:noAutofit/>
          </a:bodyPr>
          <a:lstStyle/>
          <a:p>
            <a:r>
              <a:rPr lang="en-US" sz="2400" dirty="0"/>
              <a:t>Key support required  </a:t>
            </a:r>
            <a:r>
              <a:rPr lang="zh-CN" altLang="en-US" sz="2400" dirty="0"/>
              <a:t>需要得到支持的主要方面</a:t>
            </a:r>
            <a:endParaRPr lang="en-US" sz="2400" dirty="0"/>
          </a:p>
        </p:txBody>
      </p:sp>
      <p:sp>
        <p:nvSpPr>
          <p:cNvPr id="16" name="Rectangle 15"/>
          <p:cNvSpPr/>
          <p:nvPr/>
        </p:nvSpPr>
        <p:spPr>
          <a:xfrm>
            <a:off x="6273704" y="764704"/>
            <a:ext cx="4286793" cy="5904656"/>
          </a:xfrm>
          <a:prstGeom prst="rect">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3"/>
          <p:cNvSpPr>
            <a:spLocks noGrp="1"/>
          </p:cNvSpPr>
          <p:nvPr>
            <p:ph sz="half" idx="2"/>
          </p:nvPr>
        </p:nvSpPr>
        <p:spPr>
          <a:xfrm>
            <a:off x="6384032" y="857871"/>
            <a:ext cx="4032448" cy="4777285"/>
          </a:xfrm>
        </p:spPr>
        <p:txBody>
          <a:bodyPr/>
          <a:lstStyle/>
          <a:p>
            <a:pPr>
              <a:buClr>
                <a:schemeClr val="bg1"/>
              </a:buClr>
              <a:buFont typeface="Wingdings" panose="05000000000000000000" pitchFamily="2" charset="2"/>
              <a:buChar char="ü"/>
              <a:defRPr/>
            </a:pPr>
            <a:r>
              <a:rPr lang="en-US" dirty="0" smtClean="0">
                <a:solidFill>
                  <a:schemeClr val="bg1"/>
                </a:solidFill>
              </a:rPr>
              <a:t>Clear application of VAT rules and regulations </a:t>
            </a:r>
          </a:p>
          <a:p>
            <a:pPr>
              <a:buClr>
                <a:schemeClr val="bg1"/>
              </a:buClr>
              <a:buFont typeface="Wingdings" panose="05000000000000000000" pitchFamily="2" charset="2"/>
              <a:buChar char="ü"/>
              <a:defRPr/>
            </a:pPr>
            <a:r>
              <a:rPr lang="zh-CN" altLang="en-US" dirty="0">
                <a:solidFill>
                  <a:schemeClr val="bg1"/>
                </a:solidFill>
              </a:rPr>
              <a:t>明</a:t>
            </a:r>
            <a:r>
              <a:rPr lang="zh-CN" altLang="en-US" dirty="0" smtClean="0">
                <a:solidFill>
                  <a:schemeClr val="bg1"/>
                </a:solidFill>
              </a:rPr>
              <a:t>确增值税政策适用细则</a:t>
            </a:r>
            <a:endParaRPr lang="en-US" dirty="0" smtClean="0">
              <a:solidFill>
                <a:schemeClr val="bg1"/>
              </a:solidFill>
            </a:endParaRPr>
          </a:p>
          <a:p>
            <a:pPr>
              <a:buClr>
                <a:schemeClr val="bg1"/>
              </a:buClr>
              <a:buFont typeface="Wingdings" panose="05000000000000000000" pitchFamily="2" charset="2"/>
              <a:buChar char="ü"/>
              <a:defRPr/>
            </a:pPr>
            <a:r>
              <a:rPr lang="en-US" dirty="0" smtClean="0">
                <a:solidFill>
                  <a:schemeClr val="bg1"/>
                </a:solidFill>
              </a:rPr>
              <a:t>Coordination </a:t>
            </a:r>
            <a:r>
              <a:rPr lang="en-US" dirty="0">
                <a:solidFill>
                  <a:schemeClr val="bg1"/>
                </a:solidFill>
              </a:rPr>
              <a:t>with the banking sector (through working capital loans, risk participation, securitization, bond issuance) should be encouraged and regulations aligned </a:t>
            </a:r>
            <a:r>
              <a:rPr lang="en-US" dirty="0" smtClean="0">
                <a:solidFill>
                  <a:schemeClr val="bg1"/>
                </a:solidFill>
              </a:rPr>
              <a:t>appropriately</a:t>
            </a:r>
          </a:p>
          <a:p>
            <a:pPr>
              <a:buClr>
                <a:schemeClr val="bg1"/>
              </a:buClr>
              <a:buFont typeface="Wingdings" panose="05000000000000000000" pitchFamily="2" charset="2"/>
              <a:buChar char="ü"/>
              <a:defRPr/>
            </a:pPr>
            <a:r>
              <a:rPr lang="zh-CN" altLang="en-US" dirty="0" smtClean="0">
                <a:solidFill>
                  <a:schemeClr val="bg1"/>
                </a:solidFill>
              </a:rPr>
              <a:t>鼓励与银行间的协同合作（通过流动资金贷款，风险分担，</a:t>
            </a:r>
            <a:r>
              <a:rPr lang="zh-CN" altLang="en-US" dirty="0">
                <a:solidFill>
                  <a:schemeClr val="bg1"/>
                </a:solidFill>
              </a:rPr>
              <a:t>证券</a:t>
            </a:r>
            <a:r>
              <a:rPr lang="zh-CN" altLang="en-US" dirty="0" smtClean="0">
                <a:solidFill>
                  <a:schemeClr val="bg1"/>
                </a:solidFill>
              </a:rPr>
              <a:t>化，债券发行等）并提供相应的政策支持</a:t>
            </a:r>
            <a:endParaRPr lang="en-US" altLang="zh-CN" dirty="0" smtClean="0">
              <a:solidFill>
                <a:schemeClr val="bg1"/>
              </a:solidFill>
            </a:endParaRPr>
          </a:p>
          <a:p>
            <a:pPr>
              <a:buClr>
                <a:schemeClr val="bg1"/>
              </a:buClr>
              <a:buFont typeface="Wingdings" panose="05000000000000000000" pitchFamily="2" charset="2"/>
              <a:buChar char="ü"/>
              <a:defRPr/>
            </a:pPr>
            <a:r>
              <a:rPr lang="en-US" altLang="zh-CN" dirty="0" smtClean="0">
                <a:solidFill>
                  <a:schemeClr val="bg1"/>
                </a:solidFill>
              </a:rPr>
              <a:t>Credit</a:t>
            </a:r>
            <a:r>
              <a:rPr lang="en-US" dirty="0" smtClean="0">
                <a:solidFill>
                  <a:schemeClr val="bg1"/>
                </a:solidFill>
              </a:rPr>
              <a:t> </a:t>
            </a:r>
            <a:r>
              <a:rPr lang="en-US" dirty="0">
                <a:solidFill>
                  <a:schemeClr val="bg1"/>
                </a:solidFill>
              </a:rPr>
              <a:t>insurance is a prudent and appropriate risk mitigation tool used for factoring globally and should be available domestically in </a:t>
            </a:r>
            <a:r>
              <a:rPr lang="en-US" dirty="0" smtClean="0">
                <a:solidFill>
                  <a:schemeClr val="bg1"/>
                </a:solidFill>
              </a:rPr>
              <a:t>China</a:t>
            </a:r>
          </a:p>
          <a:p>
            <a:pPr>
              <a:buClr>
                <a:schemeClr val="bg1"/>
              </a:buClr>
              <a:buFont typeface="Wingdings" panose="05000000000000000000" pitchFamily="2" charset="2"/>
              <a:buChar char="ü"/>
              <a:defRPr/>
            </a:pPr>
            <a:r>
              <a:rPr lang="zh-CN" altLang="en-US" dirty="0" smtClean="0">
                <a:solidFill>
                  <a:schemeClr val="bg1"/>
                </a:solidFill>
              </a:rPr>
              <a:t>信</a:t>
            </a:r>
            <a:r>
              <a:rPr lang="zh-CN" altLang="en-US" dirty="0">
                <a:solidFill>
                  <a:schemeClr val="bg1"/>
                </a:solidFill>
              </a:rPr>
              <a:t>用保险是一种谨慎稳妥的风险控制工具，在全球保理行业通行，应该在中</a:t>
            </a:r>
            <a:r>
              <a:rPr lang="zh-CN" altLang="en-US" dirty="0" smtClean="0">
                <a:solidFill>
                  <a:schemeClr val="bg1"/>
                </a:solidFill>
              </a:rPr>
              <a:t>国得</a:t>
            </a:r>
            <a:r>
              <a:rPr lang="zh-CN" altLang="en-US" dirty="0">
                <a:solidFill>
                  <a:schemeClr val="bg1"/>
                </a:solidFill>
              </a:rPr>
              <a:t>到推广</a:t>
            </a:r>
          </a:p>
          <a:p>
            <a:pPr>
              <a:buClr>
                <a:schemeClr val="bg1"/>
              </a:buClr>
              <a:buFont typeface="Wingdings" panose="05000000000000000000" pitchFamily="2" charset="2"/>
              <a:buChar char="ü"/>
              <a:defRPr/>
            </a:pPr>
            <a:r>
              <a:rPr lang="en-US" dirty="0" smtClean="0">
                <a:solidFill>
                  <a:schemeClr val="bg1"/>
                </a:solidFill>
              </a:rPr>
              <a:t>Credit </a:t>
            </a:r>
            <a:r>
              <a:rPr lang="en-US" dirty="0">
                <a:solidFill>
                  <a:schemeClr val="bg1"/>
                </a:solidFill>
              </a:rPr>
              <a:t>information data should be broadly available to credit grantors </a:t>
            </a:r>
            <a:r>
              <a:rPr lang="en-US" dirty="0" smtClean="0">
                <a:solidFill>
                  <a:schemeClr val="bg1"/>
                </a:solidFill>
              </a:rPr>
              <a:t>(beyond the </a:t>
            </a:r>
            <a:r>
              <a:rPr lang="en-US" dirty="0">
                <a:solidFill>
                  <a:schemeClr val="bg1"/>
                </a:solidFill>
              </a:rPr>
              <a:t>banking </a:t>
            </a:r>
            <a:r>
              <a:rPr lang="en-US" dirty="0" smtClean="0">
                <a:solidFill>
                  <a:schemeClr val="bg1"/>
                </a:solidFill>
              </a:rPr>
              <a:t>system)</a:t>
            </a:r>
          </a:p>
          <a:p>
            <a:pPr>
              <a:buClr>
                <a:schemeClr val="bg1"/>
              </a:buClr>
              <a:buFont typeface="Wingdings" panose="05000000000000000000" pitchFamily="2" charset="2"/>
              <a:buChar char="ü"/>
              <a:defRPr/>
            </a:pPr>
            <a:r>
              <a:rPr lang="zh-CN" altLang="en-US" dirty="0" smtClean="0">
                <a:solidFill>
                  <a:schemeClr val="bg1"/>
                </a:solidFill>
              </a:rPr>
              <a:t>征</a:t>
            </a:r>
            <a:r>
              <a:rPr lang="zh-CN" altLang="en-US" dirty="0">
                <a:solidFill>
                  <a:schemeClr val="bg1"/>
                </a:solidFill>
              </a:rPr>
              <a:t>信系统应该得到更广泛的应用，给所有授信机构，而不是仅仅限于银</a:t>
            </a:r>
            <a:r>
              <a:rPr lang="zh-CN" altLang="en-US" dirty="0" smtClean="0">
                <a:solidFill>
                  <a:schemeClr val="bg1"/>
                </a:solidFill>
              </a:rPr>
              <a:t>行</a:t>
            </a:r>
            <a:endParaRPr lang="en-US" dirty="0" smtClean="0">
              <a:solidFill>
                <a:schemeClr val="bg1"/>
              </a:solidFill>
            </a:endParaRPr>
          </a:p>
          <a:p>
            <a:pPr>
              <a:buClr>
                <a:schemeClr val="bg1"/>
              </a:buClr>
              <a:buFont typeface="Wingdings" panose="05000000000000000000" pitchFamily="2" charset="2"/>
              <a:buChar char="ü"/>
              <a:defRPr/>
            </a:pPr>
            <a:r>
              <a:rPr lang="en-US" dirty="0" smtClean="0">
                <a:solidFill>
                  <a:schemeClr val="bg1"/>
                </a:solidFill>
              </a:rPr>
              <a:t>Cross-border </a:t>
            </a:r>
            <a:r>
              <a:rPr lang="en-US" dirty="0">
                <a:solidFill>
                  <a:schemeClr val="bg1"/>
                </a:solidFill>
              </a:rPr>
              <a:t>participation with global financial institutions, including non-banking financial institutions, should be </a:t>
            </a:r>
            <a:r>
              <a:rPr lang="en-US" dirty="0" smtClean="0">
                <a:solidFill>
                  <a:schemeClr val="bg1"/>
                </a:solidFill>
              </a:rPr>
              <a:t>facilitated</a:t>
            </a:r>
          </a:p>
          <a:p>
            <a:pPr>
              <a:buClr>
                <a:schemeClr val="bg1"/>
              </a:buClr>
              <a:buFont typeface="Wingdings" panose="05000000000000000000" pitchFamily="2" charset="2"/>
              <a:buChar char="ü"/>
              <a:defRPr/>
            </a:pPr>
            <a:r>
              <a:rPr lang="zh-CN" altLang="en-US" dirty="0">
                <a:solidFill>
                  <a:schemeClr val="bg1"/>
                </a:solidFill>
              </a:rPr>
              <a:t>与境外金融机构的合作（包括非银行）应该更加自由化</a:t>
            </a:r>
            <a:endParaRPr lang="en-US" dirty="0" smtClean="0">
              <a:solidFill>
                <a:schemeClr val="bg1"/>
              </a:solidFill>
            </a:endParaRPr>
          </a:p>
          <a:p>
            <a:pPr>
              <a:buClr>
                <a:schemeClr val="bg1"/>
              </a:buClr>
              <a:buFont typeface="Wingdings" panose="05000000000000000000" pitchFamily="2" charset="2"/>
              <a:buChar char="ü"/>
              <a:defRPr/>
            </a:pPr>
            <a:endParaRPr lang="en-US" dirty="0">
              <a:solidFill>
                <a:schemeClr val="bg1"/>
              </a:solidFill>
            </a:endParaRPr>
          </a:p>
          <a:p>
            <a:pPr marL="0" indent="0">
              <a:buClr>
                <a:schemeClr val="bg1"/>
              </a:buClr>
              <a:buNone/>
              <a:defRPr/>
            </a:pPr>
            <a:endParaRPr lang="en-US" dirty="0">
              <a:solidFill>
                <a:schemeClr val="bg1"/>
              </a:solidFill>
            </a:endParaRPr>
          </a:p>
        </p:txBody>
      </p:sp>
    </p:spTree>
    <p:extLst>
      <p:ext uri="{BB962C8B-B14F-4D97-AF65-F5344CB8AC3E}">
        <p14:creationId xmlns:p14="http://schemas.microsoft.com/office/powerpoint/2010/main" val="412726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093272" y="1119685"/>
            <a:ext cx="714895" cy="901543"/>
          </a:xfrm>
          <a:prstGeom prst="rect">
            <a:avLst/>
          </a:prstGeom>
          <a:noFill/>
        </p:spPr>
        <p:txBody>
          <a:bodyPr vert="horz" lIns="39355" tIns="19680" rIns="39355" bIns="19680" rtlCol="0">
            <a:spAutoFit/>
          </a:bodyPr>
          <a:lstStyle/>
          <a:p>
            <a:pPr defTabSz="393560">
              <a:defRPr/>
            </a:pPr>
            <a:r>
              <a:rPr kumimoji="0" lang="en-US" sz="4800" b="1" dirty="0">
                <a:solidFill>
                  <a:srgbClr val="7E7E7E"/>
                </a:solidFill>
                <a:latin typeface="Verdana"/>
                <a:cs typeface="Arial" charset="0"/>
              </a:rPr>
              <a:t>1</a:t>
            </a:r>
          </a:p>
          <a:p>
            <a:pPr defTabSz="393560">
              <a:defRPr/>
            </a:pPr>
            <a:endParaRPr kumimoji="0" lang="en-US" sz="800" dirty="0">
              <a:solidFill>
                <a:prstClr val="black"/>
              </a:solidFill>
              <a:latin typeface="Calibri"/>
              <a:cs typeface="Arial" charset="0"/>
            </a:endParaRPr>
          </a:p>
        </p:txBody>
      </p:sp>
      <p:sp>
        <p:nvSpPr>
          <p:cNvPr id="42" name="TextBox 41"/>
          <p:cNvSpPr txBox="1"/>
          <p:nvPr/>
        </p:nvSpPr>
        <p:spPr>
          <a:xfrm>
            <a:off x="4897037" y="1119685"/>
            <a:ext cx="714895" cy="901543"/>
          </a:xfrm>
          <a:prstGeom prst="rect">
            <a:avLst/>
          </a:prstGeom>
          <a:noFill/>
        </p:spPr>
        <p:txBody>
          <a:bodyPr vert="horz" lIns="39355" tIns="19680" rIns="39355" bIns="19680" rtlCol="0">
            <a:spAutoFit/>
          </a:bodyPr>
          <a:lstStyle/>
          <a:p>
            <a:pPr defTabSz="393560">
              <a:defRPr/>
            </a:pPr>
            <a:r>
              <a:rPr kumimoji="0" lang="en-US" sz="4800" b="1" dirty="0">
                <a:solidFill>
                  <a:srgbClr val="7E7E7E"/>
                </a:solidFill>
                <a:latin typeface="Verdana"/>
                <a:cs typeface="Arial" charset="0"/>
              </a:rPr>
              <a:t>2</a:t>
            </a:r>
          </a:p>
          <a:p>
            <a:pPr defTabSz="393560">
              <a:defRPr/>
            </a:pPr>
            <a:endParaRPr kumimoji="0" lang="en-US" sz="800" dirty="0">
              <a:solidFill>
                <a:prstClr val="black"/>
              </a:solidFill>
              <a:latin typeface="Calibri"/>
              <a:cs typeface="Arial" charset="0"/>
            </a:endParaRPr>
          </a:p>
        </p:txBody>
      </p:sp>
      <p:sp>
        <p:nvSpPr>
          <p:cNvPr id="43" name="TextBox 42"/>
          <p:cNvSpPr txBox="1"/>
          <p:nvPr/>
        </p:nvSpPr>
        <p:spPr>
          <a:xfrm>
            <a:off x="7700802" y="1119685"/>
            <a:ext cx="714895" cy="901543"/>
          </a:xfrm>
          <a:prstGeom prst="rect">
            <a:avLst/>
          </a:prstGeom>
          <a:noFill/>
        </p:spPr>
        <p:txBody>
          <a:bodyPr vert="horz" lIns="39355" tIns="19680" rIns="39355" bIns="19680" rtlCol="0">
            <a:spAutoFit/>
          </a:bodyPr>
          <a:lstStyle/>
          <a:p>
            <a:pPr defTabSz="393560">
              <a:defRPr/>
            </a:pPr>
            <a:r>
              <a:rPr kumimoji="0" lang="en-US" sz="4800" b="1" dirty="0">
                <a:solidFill>
                  <a:srgbClr val="7E7E7E"/>
                </a:solidFill>
                <a:latin typeface="Verdana"/>
                <a:cs typeface="Arial" charset="0"/>
              </a:rPr>
              <a:t>3</a:t>
            </a:r>
          </a:p>
          <a:p>
            <a:pPr defTabSz="393560">
              <a:defRPr/>
            </a:pPr>
            <a:endParaRPr kumimoji="0" lang="en-US" sz="800" dirty="0">
              <a:solidFill>
                <a:prstClr val="black"/>
              </a:solidFill>
              <a:latin typeface="Calibri"/>
              <a:cs typeface="Arial" charset="0"/>
            </a:endParaRPr>
          </a:p>
        </p:txBody>
      </p:sp>
      <p:sp>
        <p:nvSpPr>
          <p:cNvPr id="44" name="TextBox 43"/>
          <p:cNvSpPr txBox="1"/>
          <p:nvPr/>
        </p:nvSpPr>
        <p:spPr>
          <a:xfrm>
            <a:off x="2652989" y="1362285"/>
            <a:ext cx="1807453" cy="532187"/>
          </a:xfrm>
          <a:prstGeom prst="rect">
            <a:avLst/>
          </a:prstGeom>
          <a:noFill/>
        </p:spPr>
        <p:txBody>
          <a:bodyPr vert="horz" wrap="square" lIns="39355" tIns="19680" rIns="39355" bIns="19680" rtlCol="0">
            <a:spAutoFit/>
          </a:bodyPr>
          <a:lstStyle/>
          <a:p>
            <a:pPr defTabSz="393560"/>
            <a:r>
              <a:rPr kumimoji="0" lang="en-US" sz="1600" dirty="0">
                <a:solidFill>
                  <a:srgbClr val="BB0725"/>
                </a:solidFill>
                <a:cs typeface="Arial" charset="0"/>
              </a:rPr>
              <a:t>Government</a:t>
            </a:r>
          </a:p>
          <a:p>
            <a:pPr defTabSz="393560"/>
            <a:r>
              <a:rPr kumimoji="0" lang="zh-CN" altLang="en-US" sz="1600" dirty="0">
                <a:solidFill>
                  <a:srgbClr val="BB0725"/>
                </a:solidFill>
                <a:latin typeface="Verdana"/>
                <a:cs typeface="Arial" charset="0"/>
              </a:rPr>
              <a:t>政府</a:t>
            </a:r>
            <a:endParaRPr kumimoji="0" lang="en-US" sz="1600" dirty="0">
              <a:solidFill>
                <a:srgbClr val="BB0725"/>
              </a:solidFill>
              <a:latin typeface="Verdana"/>
              <a:cs typeface="Arial" charset="0"/>
            </a:endParaRPr>
          </a:p>
        </p:txBody>
      </p:sp>
      <p:sp>
        <p:nvSpPr>
          <p:cNvPr id="47" name="TextBox 46"/>
          <p:cNvSpPr txBox="1"/>
          <p:nvPr/>
        </p:nvSpPr>
        <p:spPr>
          <a:xfrm>
            <a:off x="5533309" y="1362285"/>
            <a:ext cx="2023477" cy="532187"/>
          </a:xfrm>
          <a:prstGeom prst="rect">
            <a:avLst/>
          </a:prstGeom>
          <a:noFill/>
        </p:spPr>
        <p:txBody>
          <a:bodyPr vert="horz" wrap="square" lIns="39355" tIns="19680" rIns="39355" bIns="19680" rtlCol="0">
            <a:spAutoFit/>
          </a:bodyPr>
          <a:lstStyle>
            <a:defPPr>
              <a:defRPr lang="ja-JP"/>
            </a:defPPr>
            <a:lvl1pPr lvl="0" defTabSz="393560">
              <a:defRPr kumimoji="0" sz="1600">
                <a:solidFill>
                  <a:srgbClr val="BB0725"/>
                </a:solidFill>
                <a:cs typeface="Arial" charset="0"/>
              </a:defRPr>
            </a:lvl1pPr>
          </a:lstStyle>
          <a:p>
            <a:r>
              <a:rPr lang="en-US" dirty="0"/>
              <a:t>Industry</a:t>
            </a:r>
          </a:p>
          <a:p>
            <a:r>
              <a:rPr lang="zh-CN" altLang="en-US" dirty="0"/>
              <a:t>行业</a:t>
            </a:r>
            <a:endParaRPr lang="en-US" dirty="0"/>
          </a:p>
        </p:txBody>
      </p:sp>
      <p:sp>
        <p:nvSpPr>
          <p:cNvPr id="14" name="Rectangle 4"/>
          <p:cNvSpPr txBox="1">
            <a:spLocks noChangeArrowheads="1"/>
          </p:cNvSpPr>
          <p:nvPr/>
        </p:nvSpPr>
        <p:spPr>
          <a:xfrm>
            <a:off x="2072646" y="379796"/>
            <a:ext cx="8709470" cy="42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383" tIns="19692" rIns="39383" bIns="19692" numCol="1" rtlCol="0" anchor="t" anchorCtr="0" compatLnSpc="1">
            <a:prstTxWarp prst="textNoShape">
              <a:avLst/>
            </a:prstTxWarp>
            <a:spAutoFit/>
          </a:bodyPr>
          <a:lst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6963" algn="l" rtl="0" eaLnBrk="1" fontAlgn="base" hangingPunct="1">
              <a:lnSpc>
                <a:spcPct val="105000"/>
              </a:lnSpc>
              <a:spcBef>
                <a:spcPct val="0"/>
              </a:spcBef>
              <a:spcAft>
                <a:spcPct val="0"/>
              </a:spcAft>
              <a:defRPr sz="3200">
                <a:solidFill>
                  <a:schemeClr val="tx2"/>
                </a:solidFill>
                <a:latin typeface="Georgia" pitchFamily="18" charset="0"/>
              </a:defRPr>
            </a:lvl6pPr>
            <a:lvl7pPr marL="913926" algn="l" rtl="0" eaLnBrk="1" fontAlgn="base" hangingPunct="1">
              <a:lnSpc>
                <a:spcPct val="105000"/>
              </a:lnSpc>
              <a:spcBef>
                <a:spcPct val="0"/>
              </a:spcBef>
              <a:spcAft>
                <a:spcPct val="0"/>
              </a:spcAft>
              <a:defRPr sz="3200">
                <a:solidFill>
                  <a:schemeClr val="tx2"/>
                </a:solidFill>
                <a:latin typeface="Georgia" pitchFamily="18" charset="0"/>
              </a:defRPr>
            </a:lvl7pPr>
            <a:lvl8pPr marL="1370889" algn="l" rtl="0" eaLnBrk="1" fontAlgn="base" hangingPunct="1">
              <a:lnSpc>
                <a:spcPct val="105000"/>
              </a:lnSpc>
              <a:spcBef>
                <a:spcPct val="0"/>
              </a:spcBef>
              <a:spcAft>
                <a:spcPct val="0"/>
              </a:spcAft>
              <a:defRPr sz="3200">
                <a:solidFill>
                  <a:schemeClr val="tx2"/>
                </a:solidFill>
                <a:latin typeface="Georgia" pitchFamily="18" charset="0"/>
              </a:defRPr>
            </a:lvl8pPr>
            <a:lvl9pPr marL="1827850" algn="l" rtl="0" eaLnBrk="1" fontAlgn="base" hangingPunct="1">
              <a:lnSpc>
                <a:spcPct val="105000"/>
              </a:lnSpc>
              <a:spcBef>
                <a:spcPct val="0"/>
              </a:spcBef>
              <a:spcAft>
                <a:spcPct val="0"/>
              </a:spcAft>
              <a:defRPr sz="3200">
                <a:solidFill>
                  <a:schemeClr val="tx2"/>
                </a:solidFill>
                <a:latin typeface="Georgia" pitchFamily="18" charset="0"/>
              </a:defRPr>
            </a:lvl9pPr>
          </a:lstStyle>
          <a:p>
            <a:r>
              <a:rPr kumimoji="0" lang="en-US" altLang="en-US" sz="2400" dirty="0">
                <a:solidFill>
                  <a:srgbClr val="C00000"/>
                </a:solidFill>
                <a:latin typeface="Georgia"/>
              </a:rPr>
              <a:t>Call for action  </a:t>
            </a:r>
            <a:r>
              <a:rPr kumimoji="0" lang="zh-CN" altLang="en-US" sz="2400" dirty="0">
                <a:solidFill>
                  <a:srgbClr val="C00000"/>
                </a:solidFill>
                <a:latin typeface="Georgia"/>
              </a:rPr>
              <a:t>行动呼吁</a:t>
            </a:r>
            <a:endParaRPr kumimoji="0" lang="en-US" altLang="en-US" sz="2400" dirty="0">
              <a:solidFill>
                <a:srgbClr val="C00000"/>
              </a:solidFill>
              <a:latin typeface="Georgia"/>
            </a:endParaRPr>
          </a:p>
        </p:txBody>
      </p:sp>
      <p:sp>
        <p:nvSpPr>
          <p:cNvPr id="15" name="TextBox 14"/>
          <p:cNvSpPr txBox="1"/>
          <p:nvPr/>
        </p:nvSpPr>
        <p:spPr>
          <a:xfrm>
            <a:off x="8420881" y="1362285"/>
            <a:ext cx="1790468" cy="532187"/>
          </a:xfrm>
          <a:prstGeom prst="rect">
            <a:avLst/>
          </a:prstGeom>
          <a:noFill/>
        </p:spPr>
        <p:txBody>
          <a:bodyPr vert="horz" wrap="square" lIns="39355" tIns="19680" rIns="39355" bIns="19680" rtlCol="0">
            <a:spAutoFit/>
          </a:bodyPr>
          <a:lstStyle/>
          <a:p>
            <a:pPr defTabSz="393560"/>
            <a:r>
              <a:rPr kumimoji="0" lang="en-US" sz="1600" dirty="0">
                <a:solidFill>
                  <a:srgbClr val="BB0725"/>
                </a:solidFill>
                <a:cs typeface="Arial" charset="0"/>
              </a:rPr>
              <a:t>Companies</a:t>
            </a:r>
          </a:p>
          <a:p>
            <a:pPr defTabSz="393560"/>
            <a:r>
              <a:rPr kumimoji="0" lang="zh-CN" altLang="en-US" sz="1600" dirty="0">
                <a:solidFill>
                  <a:srgbClr val="BB0725"/>
                </a:solidFill>
                <a:latin typeface="Verdana"/>
                <a:cs typeface="Arial" charset="0"/>
              </a:rPr>
              <a:t>公司</a:t>
            </a:r>
            <a:endParaRPr kumimoji="0" lang="en-US" sz="1600" dirty="0">
              <a:solidFill>
                <a:srgbClr val="BB0725"/>
              </a:solidFill>
              <a:latin typeface="Verdana"/>
              <a:cs typeface="Arial" charset="0"/>
            </a:endParaRPr>
          </a:p>
        </p:txBody>
      </p:sp>
      <p:sp>
        <p:nvSpPr>
          <p:cNvPr id="19" name="Text Placeholder 5"/>
          <p:cNvSpPr txBox="1">
            <a:spLocks/>
          </p:cNvSpPr>
          <p:nvPr/>
        </p:nvSpPr>
        <p:spPr bwMode="auto">
          <a:xfrm>
            <a:off x="1728057" y="2045704"/>
            <a:ext cx="8735887" cy="3471529"/>
          </a:xfrm>
          <a:prstGeom prst="rect">
            <a:avLst/>
          </a:prstGeom>
          <a:solidFill>
            <a:srgbClr val="893B67"/>
          </a:solidFill>
          <a:ln w="9525">
            <a:noFill/>
            <a:miter lim="800000"/>
            <a:headEnd/>
            <a:tailEnd/>
          </a:ln>
        </p:spPr>
        <p:txBody>
          <a:bodyPr lIns="0" anchor="t">
            <a:normAutofit fontScale="85000" lnSpcReduction="10000"/>
          </a:bodyPr>
          <a:lstStyle/>
          <a:p>
            <a:pPr>
              <a:spcBef>
                <a:spcPts val="600"/>
              </a:spcBef>
              <a:buClr>
                <a:srgbClr val="C00000"/>
              </a:buClr>
              <a:buSzPct val="115000"/>
            </a:pPr>
            <a:r>
              <a:rPr lang="en-US" sz="3000" kern="0" dirty="0">
                <a:solidFill>
                  <a:schemeClr val="bg1"/>
                </a:solidFill>
                <a:ea typeface="Verdana" panose="020B0604030504040204" pitchFamily="34" charset="0"/>
                <a:cs typeface="Verdana" panose="020B0604030504040204" pitchFamily="34" charset="0"/>
              </a:rPr>
              <a:t>Ask:	</a:t>
            </a:r>
            <a:r>
              <a:rPr lang="en-US" sz="2100" kern="0" dirty="0">
                <a:solidFill>
                  <a:schemeClr val="bg1"/>
                </a:solidFill>
                <a:ea typeface="Verdana" panose="020B0604030504040204" pitchFamily="34" charset="0"/>
                <a:cs typeface="Verdana" panose="020B0604030504040204" pitchFamily="34" charset="0"/>
              </a:rPr>
              <a:t>Let’s drive change together to benefit our industry, our customers, 	and SMEs across China. </a:t>
            </a:r>
          </a:p>
          <a:p>
            <a:pPr>
              <a:spcBef>
                <a:spcPts val="600"/>
              </a:spcBef>
              <a:buClr>
                <a:srgbClr val="C00000"/>
              </a:buClr>
              <a:buSzPct val="115000"/>
            </a:pPr>
            <a:r>
              <a:rPr lang="en-US" altLang="zh-CN" sz="2100" kern="0" dirty="0">
                <a:solidFill>
                  <a:schemeClr val="bg1"/>
                </a:solidFill>
                <a:ea typeface="Verdana" panose="020B0604030504040204" pitchFamily="34" charset="0"/>
                <a:cs typeface="Verdana" panose="020B0604030504040204" pitchFamily="34" charset="0"/>
              </a:rPr>
              <a:t>	</a:t>
            </a:r>
            <a:r>
              <a:rPr lang="zh-CN" altLang="en-US" sz="2100" kern="0" dirty="0">
                <a:solidFill>
                  <a:schemeClr val="bg1"/>
                </a:solidFill>
                <a:ea typeface="Verdana" panose="020B0604030504040204" pitchFamily="34" charset="0"/>
                <a:cs typeface="Verdana" panose="020B0604030504040204" pitchFamily="34" charset="0"/>
              </a:rPr>
              <a:t>为行业，为客户，为全中国中小企业的福祉，大家行动起来推进变革！</a:t>
            </a:r>
            <a:endParaRPr lang="en-US" sz="2100" kern="0" dirty="0">
              <a:solidFill>
                <a:schemeClr val="bg1"/>
              </a:solidFill>
              <a:ea typeface="Verdana" panose="020B0604030504040204" pitchFamily="34" charset="0"/>
              <a:cs typeface="Verdana" panose="020B0604030504040204" pitchFamily="34" charset="0"/>
            </a:endParaRPr>
          </a:p>
          <a:p>
            <a:pPr algn="ctr">
              <a:spcBef>
                <a:spcPts val="600"/>
              </a:spcBef>
              <a:buClr>
                <a:srgbClr val="C00000"/>
              </a:buClr>
              <a:buSzPct val="115000"/>
            </a:pPr>
            <a:endParaRPr lang="en-US" kern="0" dirty="0">
              <a:solidFill>
                <a:schemeClr val="bg1"/>
              </a:solidFill>
              <a:ea typeface="Verdana" panose="020B0604030504040204" pitchFamily="34" charset="0"/>
              <a:cs typeface="Verdana" panose="020B0604030504040204" pitchFamily="34" charset="0"/>
            </a:endParaRPr>
          </a:p>
          <a:p>
            <a:pPr marL="1200150" lvl="2" indent="-285750">
              <a:spcBef>
                <a:spcPts val="600"/>
              </a:spcBef>
              <a:buClr>
                <a:schemeClr val="bg1"/>
              </a:buClr>
              <a:buSzPct val="115000"/>
              <a:buFont typeface="Wingdings" panose="05000000000000000000" pitchFamily="2" charset="2"/>
              <a:buChar char="ü"/>
            </a:pPr>
            <a:r>
              <a:rPr lang="en-US" kern="0" dirty="0">
                <a:solidFill>
                  <a:schemeClr val="bg1"/>
                </a:solidFill>
                <a:ea typeface="Verdana" panose="020B0604030504040204" pitchFamily="34" charset="0"/>
                <a:cs typeface="Verdana" panose="020B0604030504040204" pitchFamily="34" charset="0"/>
              </a:rPr>
              <a:t>Appreciate our collective industry accomplishments in past seven years</a:t>
            </a:r>
          </a:p>
          <a:p>
            <a:pPr lvl="2">
              <a:spcBef>
                <a:spcPts val="600"/>
              </a:spcBef>
              <a:buClr>
                <a:schemeClr val="bg1"/>
              </a:buClr>
              <a:buSzPct val="115000"/>
            </a:pPr>
            <a:r>
              <a:rPr lang="en-US" altLang="zh-CN" kern="0" dirty="0">
                <a:solidFill>
                  <a:schemeClr val="bg1"/>
                </a:solidFill>
                <a:ea typeface="Verdana" panose="020B0604030504040204" pitchFamily="34" charset="0"/>
                <a:cs typeface="Verdana" panose="020B0604030504040204" pitchFamily="34" charset="0"/>
              </a:rPr>
              <a:t>	</a:t>
            </a:r>
            <a:r>
              <a:rPr lang="zh-CN" altLang="en-US" kern="0" dirty="0">
                <a:solidFill>
                  <a:schemeClr val="bg1"/>
                </a:solidFill>
                <a:ea typeface="Verdana" panose="020B0604030504040204" pitchFamily="34" charset="0"/>
                <a:cs typeface="Verdana" panose="020B0604030504040204" pitchFamily="34" charset="0"/>
              </a:rPr>
              <a:t>过去七年中，通过我们共同的努力， 行业发展成绩斐然</a:t>
            </a:r>
            <a:r>
              <a:rPr lang="en-US" kern="0" dirty="0">
                <a:solidFill>
                  <a:schemeClr val="bg1"/>
                </a:solidFill>
                <a:ea typeface="Verdana" panose="020B0604030504040204" pitchFamily="34" charset="0"/>
                <a:cs typeface="Verdana" panose="020B0604030504040204" pitchFamily="34" charset="0"/>
              </a:rPr>
              <a:t> </a:t>
            </a:r>
          </a:p>
          <a:p>
            <a:pPr marL="1200150" lvl="2" indent="-285750">
              <a:spcBef>
                <a:spcPts val="600"/>
              </a:spcBef>
              <a:buClr>
                <a:schemeClr val="bg1"/>
              </a:buClr>
              <a:buSzPct val="115000"/>
              <a:buFont typeface="Wingdings" panose="05000000000000000000" pitchFamily="2" charset="2"/>
              <a:buChar char="ü"/>
            </a:pPr>
            <a:r>
              <a:rPr lang="en-US" kern="0" dirty="0">
                <a:solidFill>
                  <a:schemeClr val="bg1"/>
                </a:solidFill>
                <a:ea typeface="Verdana" panose="020B0604030504040204" pitchFamily="34" charset="0"/>
                <a:cs typeface="Verdana" panose="020B0604030504040204" pitchFamily="34" charset="0"/>
              </a:rPr>
              <a:t>Think about what </a:t>
            </a:r>
            <a:r>
              <a:rPr lang="en-US" u="sng" kern="0" dirty="0">
                <a:solidFill>
                  <a:schemeClr val="bg1"/>
                </a:solidFill>
                <a:ea typeface="Verdana" panose="020B0604030504040204" pitchFamily="34" charset="0"/>
                <a:cs typeface="Verdana" panose="020B0604030504040204" pitchFamily="34" charset="0"/>
              </a:rPr>
              <a:t>you</a:t>
            </a:r>
            <a:r>
              <a:rPr lang="en-US" kern="0" dirty="0">
                <a:solidFill>
                  <a:schemeClr val="bg1"/>
                </a:solidFill>
                <a:ea typeface="Verdana" panose="020B0604030504040204" pitchFamily="34" charset="0"/>
                <a:cs typeface="Verdana" panose="020B0604030504040204" pitchFamily="34" charset="0"/>
              </a:rPr>
              <a:t> can do to help drive change – big or small, every effort helps!</a:t>
            </a:r>
          </a:p>
          <a:p>
            <a:pPr lvl="2">
              <a:spcBef>
                <a:spcPts val="600"/>
              </a:spcBef>
              <a:buClr>
                <a:schemeClr val="bg1"/>
              </a:buClr>
              <a:buSzPct val="115000"/>
            </a:pPr>
            <a:r>
              <a:rPr lang="en-US" altLang="zh-CN" kern="0" dirty="0">
                <a:solidFill>
                  <a:schemeClr val="bg1"/>
                </a:solidFill>
                <a:ea typeface="Verdana" panose="020B0604030504040204" pitchFamily="34" charset="0"/>
                <a:cs typeface="Verdana" panose="020B0604030504040204" pitchFamily="34" charset="0"/>
              </a:rPr>
              <a:t>	</a:t>
            </a:r>
            <a:r>
              <a:rPr lang="zh-CN" altLang="en-US" kern="0" dirty="0">
                <a:solidFill>
                  <a:schemeClr val="bg1"/>
                </a:solidFill>
                <a:ea typeface="Verdana" panose="020B0604030504040204" pitchFamily="34" charset="0"/>
                <a:cs typeface="Verdana" panose="020B0604030504040204" pitchFamily="34" charset="0"/>
              </a:rPr>
              <a:t>每个人都思考一下， </a:t>
            </a:r>
            <a:r>
              <a:rPr lang="zh-CN" altLang="en-US" u="sng" kern="0" dirty="0">
                <a:solidFill>
                  <a:schemeClr val="bg1"/>
                </a:solidFill>
                <a:ea typeface="Verdana" panose="020B0604030504040204" pitchFamily="34" charset="0"/>
                <a:cs typeface="Verdana" panose="020B0604030504040204" pitchFamily="34" charset="0"/>
              </a:rPr>
              <a:t>自己 </a:t>
            </a:r>
            <a:r>
              <a:rPr lang="zh-CN" altLang="en-US" kern="0" dirty="0">
                <a:solidFill>
                  <a:schemeClr val="bg1"/>
                </a:solidFill>
                <a:ea typeface="Verdana" panose="020B0604030504040204" pitchFamily="34" charset="0"/>
                <a:cs typeface="Verdana" panose="020B0604030504040204" pitchFamily="34" charset="0"/>
              </a:rPr>
              <a:t>能为推进变革做些什么 </a:t>
            </a:r>
            <a:r>
              <a:rPr lang="en-US" altLang="zh-CN" kern="0" dirty="0">
                <a:solidFill>
                  <a:schemeClr val="bg1"/>
                </a:solidFill>
                <a:ea typeface="Verdana" panose="020B0604030504040204" pitchFamily="34" charset="0"/>
                <a:cs typeface="Verdana" panose="020B0604030504040204" pitchFamily="34" charset="0"/>
              </a:rPr>
              <a:t>-  </a:t>
            </a:r>
            <a:r>
              <a:rPr lang="zh-CN" altLang="en-US" kern="0" dirty="0">
                <a:solidFill>
                  <a:schemeClr val="bg1"/>
                </a:solidFill>
                <a:ea typeface="Verdana" panose="020B0604030504040204" pitchFamily="34" charset="0"/>
                <a:cs typeface="Verdana" panose="020B0604030504040204" pitchFamily="34" charset="0"/>
              </a:rPr>
              <a:t>无论大小， 滴水成河 ！</a:t>
            </a:r>
            <a:endParaRPr lang="en-US" kern="0" dirty="0">
              <a:solidFill>
                <a:schemeClr val="bg1"/>
              </a:solidFill>
              <a:ea typeface="Verdana" panose="020B0604030504040204" pitchFamily="34" charset="0"/>
              <a:cs typeface="Verdana" panose="020B0604030504040204" pitchFamily="34" charset="0"/>
            </a:endParaRPr>
          </a:p>
          <a:p>
            <a:pPr marL="1200150" lvl="2" indent="-285750">
              <a:spcBef>
                <a:spcPts val="600"/>
              </a:spcBef>
              <a:buClr>
                <a:schemeClr val="bg1"/>
              </a:buClr>
              <a:buSzPct val="115000"/>
              <a:buFont typeface="Wingdings" panose="05000000000000000000" pitchFamily="2" charset="2"/>
              <a:buChar char="ü"/>
            </a:pPr>
            <a:r>
              <a:rPr lang="en-US" kern="0" dirty="0">
                <a:solidFill>
                  <a:schemeClr val="bg1"/>
                </a:solidFill>
                <a:ea typeface="Verdana" panose="020B0604030504040204" pitchFamily="34" charset="0"/>
                <a:cs typeface="Verdana" panose="020B0604030504040204" pitchFamily="34" charset="0"/>
              </a:rPr>
              <a:t>Commit to do at least one activity to help make these objectives reality</a:t>
            </a:r>
          </a:p>
          <a:p>
            <a:pPr lvl="2">
              <a:spcBef>
                <a:spcPts val="600"/>
              </a:spcBef>
              <a:buClr>
                <a:schemeClr val="bg1"/>
              </a:buClr>
              <a:buSzPct val="115000"/>
            </a:pPr>
            <a:r>
              <a:rPr lang="en-US" altLang="zh-CN" kern="0" dirty="0">
                <a:solidFill>
                  <a:schemeClr val="bg1"/>
                </a:solidFill>
                <a:ea typeface="Verdana" panose="020B0604030504040204" pitchFamily="34" charset="0"/>
                <a:cs typeface="Verdana" panose="020B0604030504040204" pitchFamily="34" charset="0"/>
              </a:rPr>
              <a:t>	</a:t>
            </a:r>
            <a:r>
              <a:rPr lang="zh-CN" altLang="en-US" kern="0" dirty="0">
                <a:solidFill>
                  <a:schemeClr val="bg1"/>
                </a:solidFill>
                <a:ea typeface="Verdana" panose="020B0604030504040204" pitchFamily="34" charset="0"/>
                <a:cs typeface="Verdana" panose="020B0604030504040204" pitchFamily="34" charset="0"/>
              </a:rPr>
              <a:t>起码做一件实事帮助实现目标</a:t>
            </a:r>
            <a:endParaRPr lang="en-US" kern="0" dirty="0">
              <a:solidFill>
                <a:schemeClr val="bg1"/>
              </a:solidFill>
              <a:ea typeface="Verdana" panose="020B0604030504040204" pitchFamily="34" charset="0"/>
              <a:cs typeface="Verdana" panose="020B0604030504040204" pitchFamily="34" charset="0"/>
            </a:endParaRPr>
          </a:p>
          <a:p>
            <a:pPr lvl="2">
              <a:spcBef>
                <a:spcPts val="600"/>
              </a:spcBef>
              <a:buClr>
                <a:schemeClr val="bg1"/>
              </a:buClr>
              <a:buSzPct val="115000"/>
            </a:pPr>
            <a:endParaRPr lang="en-US" kern="0" dirty="0">
              <a:solidFill>
                <a:schemeClr val="bg1"/>
              </a:solidFill>
              <a:ea typeface="Verdana" panose="020B0604030504040204" pitchFamily="34" charset="0"/>
              <a:cs typeface="Verdana" panose="020B0604030504040204" pitchFamily="34" charset="0"/>
            </a:endParaRPr>
          </a:p>
          <a:p>
            <a:pPr marL="1200150" lvl="2" indent="-285750">
              <a:spcBef>
                <a:spcPts val="600"/>
              </a:spcBef>
              <a:buClr>
                <a:schemeClr val="bg1"/>
              </a:buClr>
              <a:buSzPct val="115000"/>
              <a:buFont typeface="Wingdings" panose="05000000000000000000" pitchFamily="2" charset="2"/>
              <a:buChar char="ü"/>
            </a:pPr>
            <a:endParaRPr lang="en-US" kern="0" dirty="0">
              <a:solidFill>
                <a:schemeClr val="bg1"/>
              </a:solidFill>
              <a:ea typeface="Verdana" panose="020B0604030504040204" pitchFamily="34" charset="0"/>
              <a:cs typeface="Verdana" panose="020B0604030504040204" pitchFamily="34" charset="0"/>
            </a:endParaRPr>
          </a:p>
          <a:p>
            <a:pPr marL="1200150" lvl="2" indent="-285750">
              <a:spcBef>
                <a:spcPts val="600"/>
              </a:spcBef>
              <a:buClr>
                <a:schemeClr val="bg1"/>
              </a:buClr>
              <a:buSzPct val="115000"/>
              <a:buFont typeface="Wingdings" panose="05000000000000000000" pitchFamily="2" charset="2"/>
              <a:buChar char="ü"/>
            </a:pPr>
            <a:endParaRPr lang="en-US" kern="0" dirty="0">
              <a:solidFill>
                <a:schemeClr val="bg1"/>
              </a:solidFill>
              <a:ea typeface="Verdana" panose="020B0604030504040204" pitchFamily="34" charset="0"/>
              <a:cs typeface="Verdana" panose="020B0604030504040204" pitchFamily="34" charset="0"/>
            </a:endParaRPr>
          </a:p>
        </p:txBody>
      </p:sp>
      <p:sp>
        <p:nvSpPr>
          <p:cNvPr id="2" name="TextBox 1"/>
          <p:cNvSpPr txBox="1"/>
          <p:nvPr/>
        </p:nvSpPr>
        <p:spPr>
          <a:xfrm>
            <a:off x="2351584" y="5517232"/>
            <a:ext cx="3600400" cy="216024"/>
          </a:xfrm>
          <a:prstGeom prst="rect">
            <a:avLst/>
          </a:prstGeom>
        </p:spPr>
        <p:txBody>
          <a:bodyPr vert="horz" wrap="square" lIns="91440" tIns="45720" rIns="91440" bIns="45720" rtlCol="0">
            <a:normAutofit fontScale="70000" lnSpcReduction="20000"/>
          </a:bodyPr>
          <a:lstStyle/>
          <a:p>
            <a:pPr marL="342900" indent="-342900">
              <a:spcBef>
                <a:spcPts val="800"/>
              </a:spcBef>
              <a:buFont typeface="Wingdings" pitchFamily="2" charset="2"/>
              <a:buChar char="§"/>
            </a:pPr>
            <a:endParaRPr lang="en-US" sz="1400" dirty="0" err="1">
              <a:latin typeface="Verdana" pitchFamily="34" charset="0"/>
            </a:endParaRPr>
          </a:p>
        </p:txBody>
      </p:sp>
      <p:sp>
        <p:nvSpPr>
          <p:cNvPr id="3" name="TextBox 2"/>
          <p:cNvSpPr txBox="1"/>
          <p:nvPr/>
        </p:nvSpPr>
        <p:spPr>
          <a:xfrm>
            <a:off x="2787542" y="5733257"/>
            <a:ext cx="3308459" cy="682731"/>
          </a:xfrm>
          <a:prstGeom prst="rect">
            <a:avLst/>
          </a:prstGeom>
        </p:spPr>
        <p:txBody>
          <a:bodyPr vert="horz" wrap="square" lIns="91440" tIns="45720" rIns="91440" bIns="45720" rtlCol="0">
            <a:normAutofit/>
          </a:bodyPr>
          <a:lstStyle/>
          <a:p>
            <a:pPr marL="342900" indent="-342900">
              <a:spcBef>
                <a:spcPts val="800"/>
              </a:spcBef>
              <a:buFont typeface="Wingdings" pitchFamily="2" charset="2"/>
              <a:buChar char="§"/>
            </a:pPr>
            <a:endParaRPr lang="en-US" sz="1400" dirty="0" err="1">
              <a:latin typeface="Verdana" pitchFamily="34" charset="0"/>
            </a:endParaRPr>
          </a:p>
        </p:txBody>
      </p:sp>
      <p:sp>
        <p:nvSpPr>
          <p:cNvPr id="4" name="TextBox 3"/>
          <p:cNvSpPr txBox="1"/>
          <p:nvPr/>
        </p:nvSpPr>
        <p:spPr>
          <a:xfrm>
            <a:off x="2787541" y="5607612"/>
            <a:ext cx="6912768" cy="888571"/>
          </a:xfrm>
          <a:prstGeom prst="rect">
            <a:avLst/>
          </a:prstGeom>
        </p:spPr>
        <p:txBody>
          <a:bodyPr vert="horz" wrap="square" lIns="91440" tIns="45720" rIns="91440" bIns="45720" rtlCol="0">
            <a:noAutofit/>
          </a:bodyPr>
          <a:lstStyle/>
          <a:p>
            <a:pPr algn="ctr">
              <a:spcBef>
                <a:spcPts val="800"/>
              </a:spcBef>
            </a:pPr>
            <a:r>
              <a:rPr lang="en-US" sz="2000" dirty="0">
                <a:latin typeface="Verdana" pitchFamily="34" charset="0"/>
              </a:rPr>
              <a:t>I look forward to our continued prosperity and success in 2019!</a:t>
            </a:r>
          </a:p>
          <a:p>
            <a:pPr algn="ctr">
              <a:spcBef>
                <a:spcPts val="800"/>
              </a:spcBef>
            </a:pPr>
            <a:r>
              <a:rPr lang="zh-CN" altLang="en-US" sz="2000" dirty="0">
                <a:latin typeface="Verdana" pitchFamily="34" charset="0"/>
              </a:rPr>
              <a:t>期待</a:t>
            </a:r>
            <a:r>
              <a:rPr lang="en-US" altLang="zh-CN" sz="2000" dirty="0">
                <a:latin typeface="Verdana" pitchFamily="34" charset="0"/>
              </a:rPr>
              <a:t>2019</a:t>
            </a:r>
            <a:r>
              <a:rPr lang="zh-CN" altLang="en-US" sz="2000" dirty="0">
                <a:latin typeface="Verdana" pitchFamily="34" charset="0"/>
              </a:rPr>
              <a:t>再创辉煌</a:t>
            </a:r>
            <a:endParaRPr lang="en-US" sz="2000" dirty="0">
              <a:latin typeface="Verdana" pitchFamily="34" charset="0"/>
            </a:endParaRPr>
          </a:p>
          <a:p>
            <a:pPr algn="ctr">
              <a:spcBef>
                <a:spcPts val="800"/>
              </a:spcBef>
            </a:pPr>
            <a:endParaRPr lang="en-US" sz="2000" dirty="0">
              <a:latin typeface="Verdana" pitchFamily="34" charset="0"/>
            </a:endParaRPr>
          </a:p>
          <a:p>
            <a:pPr marL="342900" indent="-342900" algn="ctr">
              <a:spcBef>
                <a:spcPts val="800"/>
              </a:spcBef>
              <a:buFont typeface="Wingdings" pitchFamily="2" charset="2"/>
              <a:buChar char="§"/>
            </a:pPr>
            <a:endParaRPr lang="en-US" sz="2000" dirty="0">
              <a:latin typeface="Verdana" pitchFamily="34" charset="0"/>
            </a:endParaRPr>
          </a:p>
        </p:txBody>
      </p:sp>
    </p:spTree>
    <p:extLst>
      <p:ext uri="{BB962C8B-B14F-4D97-AF65-F5344CB8AC3E}">
        <p14:creationId xmlns:p14="http://schemas.microsoft.com/office/powerpoint/2010/main" val="313028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tagecoach3 7.5x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89139" y="1511300"/>
            <a:ext cx="4759325" cy="914400"/>
          </a:xfrm>
          <a:prstGeom prst="rect">
            <a:avLst/>
          </a:prstGeom>
        </p:spPr>
        <p:txBody>
          <a:bodyPr wrap="none">
            <a:noAutofit/>
          </a:bodyPr>
          <a:lstStyle/>
          <a:p>
            <a:pPr fontAlgn="base">
              <a:spcBef>
                <a:spcPts val="800"/>
              </a:spcBef>
              <a:spcAft>
                <a:spcPct val="0"/>
              </a:spcAft>
              <a:defRPr/>
            </a:pPr>
            <a:r>
              <a:rPr kumimoji="0" lang="zh-CN" altLang="en-US" sz="2800" dirty="0">
                <a:solidFill>
                  <a:srgbClr val="BB0826"/>
                </a:solidFill>
                <a:latin typeface="Georgia" panose="02040502050405020303" pitchFamily="18" charset="0"/>
                <a:cs typeface="Arial" charset="0"/>
              </a:rPr>
              <a:t>谢谢　</a:t>
            </a:r>
            <a:endParaRPr kumimoji="0" lang="en-US" altLang="zh-CN" sz="2800" dirty="0">
              <a:solidFill>
                <a:srgbClr val="BB0826"/>
              </a:solidFill>
              <a:latin typeface="Georgia" panose="02040502050405020303" pitchFamily="18" charset="0"/>
              <a:cs typeface="Arial" charset="0"/>
            </a:endParaRPr>
          </a:p>
          <a:p>
            <a:pPr fontAlgn="base">
              <a:spcBef>
                <a:spcPts val="800"/>
              </a:spcBef>
              <a:spcAft>
                <a:spcPct val="0"/>
              </a:spcAft>
              <a:defRPr/>
            </a:pPr>
            <a:r>
              <a:rPr kumimoji="0" lang="en-US" sz="2800" dirty="0">
                <a:solidFill>
                  <a:srgbClr val="BB0826"/>
                </a:solidFill>
                <a:latin typeface="Georgia" panose="02040502050405020303" pitchFamily="18" charset="0"/>
                <a:cs typeface="Arial" charset="0"/>
              </a:rPr>
              <a:t>Thank You </a:t>
            </a:r>
          </a:p>
        </p:txBody>
      </p:sp>
    </p:spTree>
    <p:extLst>
      <p:ext uri="{BB962C8B-B14F-4D97-AF65-F5344CB8AC3E}">
        <p14:creationId xmlns:p14="http://schemas.microsoft.com/office/powerpoint/2010/main" val="18655039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免责声明　</a:t>
            </a:r>
            <a:r>
              <a:rPr lang="en-US" dirty="0" smtClean="0"/>
              <a:t>Disclaimer</a:t>
            </a:r>
            <a:br>
              <a:rPr lang="en-US" dirty="0" smtClean="0"/>
            </a:br>
            <a:endParaRPr lang="en-US" dirty="0"/>
          </a:p>
        </p:txBody>
      </p:sp>
      <p:sp>
        <p:nvSpPr>
          <p:cNvPr id="5" name="Content Placeholder 4"/>
          <p:cNvSpPr>
            <a:spLocks noGrp="1"/>
          </p:cNvSpPr>
          <p:nvPr>
            <p:ph idx="1"/>
          </p:nvPr>
        </p:nvSpPr>
        <p:spPr/>
        <p:txBody>
          <a:bodyPr>
            <a:noAutofit/>
          </a:bodyPr>
          <a:lstStyle/>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r>
              <a:rPr lang="en-US" sz="900" dirty="0">
                <a:solidFill>
                  <a:srgbClr val="000000"/>
                </a:solidFill>
              </a:rPr>
              <a:t>© 201</a:t>
            </a:r>
            <a:r>
              <a:rPr lang="en-US" altLang="zh-CN" sz="900" dirty="0">
                <a:solidFill>
                  <a:srgbClr val="000000"/>
                </a:solidFill>
              </a:rPr>
              <a:t>9</a:t>
            </a:r>
            <a:r>
              <a:rPr lang="en-US" sz="900" dirty="0">
                <a:solidFill>
                  <a:srgbClr val="000000"/>
                </a:solidFill>
              </a:rPr>
              <a:t> Wells Fargo Commercial Distribution Finance. All rights reserved.  Products and services require credit approval.</a:t>
            </a:r>
            <a:br>
              <a:rPr lang="en-US" sz="900" dirty="0">
                <a:solidFill>
                  <a:srgbClr val="000000"/>
                </a:solidFill>
              </a:rPr>
            </a:br>
            <a:endParaRPr lang="en-US" sz="900" dirty="0">
              <a:solidFill>
                <a:srgbClr val="000000"/>
              </a:solidFill>
            </a:endParaRPr>
          </a:p>
          <a:p>
            <a:pPr marL="0" indent="0" fontAlgn="auto">
              <a:spcAft>
                <a:spcPts val="0"/>
              </a:spcAft>
              <a:buNone/>
              <a:defRPr/>
            </a:pPr>
            <a:r>
              <a:rPr lang="en-US" sz="900" dirty="0">
                <a:solidFill>
                  <a:srgbClr val="000000"/>
                </a:solidFill>
              </a:rPr>
              <a:t>The materials contained herein are confidential to Wells Fargo Commercial Distribution Finance (CDF), are being provided by CDF to you on a strictly confidential basis solely for discussion purposes, and may not be disclosed to any other party without the prior written consent of CDF.</a:t>
            </a:r>
            <a:br>
              <a:rPr lang="en-US" sz="900" dirty="0">
                <a:solidFill>
                  <a:srgbClr val="000000"/>
                </a:solidFill>
              </a:rPr>
            </a:br>
            <a:endParaRPr lang="en-US" sz="900" dirty="0">
              <a:solidFill>
                <a:srgbClr val="000000"/>
              </a:solidFill>
            </a:endParaRPr>
          </a:p>
          <a:p>
            <a:pPr marL="0" indent="0" fontAlgn="auto">
              <a:spcAft>
                <a:spcPts val="0"/>
              </a:spcAft>
              <a:buNone/>
              <a:defRPr/>
            </a:pPr>
            <a:r>
              <a:rPr lang="en-US" sz="900" dirty="0">
                <a:solidFill>
                  <a:srgbClr val="000000"/>
                </a:solidFill>
              </a:rPr>
              <a:t>This presentation does not have any legally binding effect and is not, and shall not be deemed to constitute, an agreement, obligation or commitment of any kind whatsoever on the part of CDF or any of its affiliates.</a:t>
            </a:r>
            <a:br>
              <a:rPr lang="en-US" sz="900" dirty="0">
                <a:solidFill>
                  <a:srgbClr val="000000"/>
                </a:solidFill>
              </a:rPr>
            </a:br>
            <a:endParaRPr lang="en-US" sz="900" dirty="0">
              <a:solidFill>
                <a:srgbClr val="000000"/>
              </a:solidFill>
            </a:endParaRPr>
          </a:p>
          <a:p>
            <a:pPr marL="0" indent="0" fontAlgn="auto">
              <a:spcAft>
                <a:spcPts val="0"/>
              </a:spcAft>
              <a:buNone/>
              <a:defRPr/>
            </a:pPr>
            <a:r>
              <a:rPr lang="en-US" sz="900" dirty="0">
                <a:solidFill>
                  <a:srgbClr val="000000"/>
                </a:solidFill>
              </a:rPr>
              <a:t>Neither CDF nor any of its affiliates make any warranties or representations, express or implied, as to the accuracy or completeness of this presentation, and nothing contained herein is, or shall be relied upon as a promise, representation or warranty, whether as to the past, present, or future.  Each of such persons expressly disclaims any and all liability relating to or arising out of the use of this presentation or any information contained herein.  This presentation is not, and should not be construed or implied to be, a recommendation by CDF of any kind.  CDF assumes no duty to update this presentation, or any of the information contained herein.</a:t>
            </a:r>
            <a:br>
              <a:rPr lang="en-US" sz="900" dirty="0">
                <a:solidFill>
                  <a:srgbClr val="000000"/>
                </a:solidFill>
              </a:rPr>
            </a:br>
            <a:endParaRPr lang="en-US" sz="900" dirty="0">
              <a:solidFill>
                <a:srgbClr val="000000"/>
              </a:solidFill>
            </a:endParaRPr>
          </a:p>
          <a:p>
            <a:pPr marL="0" indent="0" fontAlgn="auto">
              <a:spcAft>
                <a:spcPts val="0"/>
              </a:spcAft>
              <a:buNone/>
              <a:defRPr/>
            </a:pPr>
            <a:endParaRPr lang="en-US" sz="900" dirty="0">
              <a:solidFill>
                <a:srgbClr val="000000"/>
              </a:solidFill>
            </a:endParaRPr>
          </a:p>
          <a:p>
            <a:pPr marL="0" indent="0" fontAlgn="auto">
              <a:spcAft>
                <a:spcPts val="0"/>
              </a:spcAft>
              <a:buNone/>
              <a:defRPr/>
            </a:pPr>
            <a:r>
              <a:rPr lang="en-US" sz="900" dirty="0">
                <a:solidFill>
                  <a:srgbClr val="000000"/>
                </a:solidFill>
              </a:rPr>
              <a:t>Wells Fargo Commercial Distribution Finance is the trade name for certain inventory financing (floor planning) services for Wells Fargo &amp; Company and its subsidiaries, including Wells Fargo CDF International Pte. Ltd (WFCDFI). WFCDFI is a subsidiary of Wells Fargo &amp; Company and WFCDFI is not (i) authorized, approved or regulated in Hong Kong by the Hong Kong Monetary Authority as an Authorized Institution, approved money broker or local representative office of a foreign bank, or licensed or registered with the Securities and Futures Commission (ii) licensed, approved, registered or regulated in Singapore by the Monetary Authority of Singapore as a licensed bank or a representative office of a foreign bank, approved merchant bank or approved money broker or holder of a capital markets services license, or (iii) licensed, approved or regulated by the Financial Services Commission or the Financial Supervisory Service (FSS) to carry out banking business in Korea. </a:t>
            </a:r>
          </a:p>
          <a:p>
            <a:pPr marL="0" indent="0" fontAlgn="auto">
              <a:spcAft>
                <a:spcPts val="0"/>
              </a:spcAft>
              <a:buNone/>
              <a:defRPr/>
            </a:pPr>
            <a:endParaRPr lang="en-US" sz="900" dirty="0">
              <a:solidFill>
                <a:srgbClr val="000000"/>
              </a:solidFill>
            </a:endParaRPr>
          </a:p>
          <a:p>
            <a:pPr marL="0" indent="0" fontAlgn="auto">
              <a:spcAft>
                <a:spcPts val="0"/>
              </a:spcAft>
              <a:buNone/>
              <a:defRPr/>
            </a:pPr>
            <a:r>
              <a:rPr lang="en-US" sz="900" dirty="0">
                <a:solidFill>
                  <a:srgbClr val="000000"/>
                </a:solidFill>
              </a:rPr>
              <a:t>Wells Fargo CDF Commercial Factoring (China) Company Limited, a company duly established in the People’s Republic of China, is a subsidiary of Wells Fargo &amp; Company. Wells Fargo CDF Commercial Factoring (China) Company Limited is not licensed or regulated by the China Banking and Insurance Regulatory Commission (CBIRC) as a commercial bank in the People’s Republic of China.</a:t>
            </a:r>
          </a:p>
        </p:txBody>
      </p:sp>
    </p:spTree>
    <p:extLst>
      <p:ext uri="{BB962C8B-B14F-4D97-AF65-F5344CB8AC3E}">
        <p14:creationId xmlns:p14="http://schemas.microsoft.com/office/powerpoint/2010/main" val="118275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 Slides">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Brand 2 0 template 4_30_15">
  <a:themeElements>
    <a:clrScheme name="Wells Fargo">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696B6E"/>
      </a:hlink>
      <a:folHlink>
        <a:srgbClr val="B4B5B7"/>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3.xml><?xml version="1.0" encoding="utf-8"?>
<a:theme xmlns:a="http://schemas.openxmlformats.org/drawingml/2006/main" name="2_Brand 2 0 template 4_30_15">
  <a:themeElements>
    <a:clrScheme name="Wells Fargo">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696B6E"/>
      </a:hlink>
      <a:folHlink>
        <a:srgbClr val="B4B5B7"/>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939</Words>
  <Application>Microsoft Office PowerPoint</Application>
  <PresentationFormat>自定义</PresentationFormat>
  <Paragraphs>148</Paragraphs>
  <Slides>7</Slides>
  <Notes>4</Notes>
  <HiddenSlides>0</HiddenSlides>
  <MMClips>0</MMClips>
  <ScaleCrop>false</ScaleCrop>
  <HeadingPairs>
    <vt:vector size="4" baseType="variant">
      <vt:variant>
        <vt:lpstr>主题</vt:lpstr>
      </vt:variant>
      <vt:variant>
        <vt:i4>3</vt:i4>
      </vt:variant>
      <vt:variant>
        <vt:lpstr>幻灯片标题</vt:lpstr>
      </vt:variant>
      <vt:variant>
        <vt:i4>7</vt:i4>
      </vt:variant>
    </vt:vector>
  </HeadingPairs>
  <TitlesOfParts>
    <vt:vector size="10" baseType="lpstr">
      <vt:lpstr>1_Standard Slides</vt:lpstr>
      <vt:lpstr>Brand 2 0 template 4_30_15</vt:lpstr>
      <vt:lpstr>2_Brand 2 0 template 4_30_15</vt:lpstr>
      <vt:lpstr>保理业务全球实践 International Factoring Business Practice</vt:lpstr>
      <vt:lpstr>The factoring environment globally is evolving rapidly 全球保理业态环境持续快速演变</vt:lpstr>
      <vt:lpstr>The industry itself is innovating  行业创新层出不穷</vt:lpstr>
      <vt:lpstr>Key support required  需要得到支持的主要方面</vt:lpstr>
      <vt:lpstr>PowerPoint 演示文稿</vt:lpstr>
      <vt:lpstr>PowerPoint 演示文稿</vt:lpstr>
      <vt:lpstr>免责声明　Disclaimer </vt:lpstr>
    </vt:vector>
  </TitlesOfParts>
  <Company>野村證券(株)</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Infrastructure Development Network (FIDN) Structure</dc:title>
  <dc:creator>722227</dc:creator>
  <cp:lastModifiedBy>Administrator</cp:lastModifiedBy>
  <cp:revision>455</cp:revision>
  <cp:lastPrinted>2016-08-16T08:34:29Z</cp:lastPrinted>
  <dcterms:created xsi:type="dcterms:W3CDTF">2015-10-09T09:16:34Z</dcterms:created>
  <dcterms:modified xsi:type="dcterms:W3CDTF">2019-05-15T10:10:59Z</dcterms:modified>
</cp:coreProperties>
</file>