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356" r:id="rId3"/>
    <p:sldId id="323" r:id="rId4"/>
    <p:sldId id="325" r:id="rId5"/>
    <p:sldId id="324" r:id="rId6"/>
    <p:sldId id="341" r:id="rId7"/>
    <p:sldId id="326" r:id="rId8"/>
    <p:sldId id="344" r:id="rId9"/>
    <p:sldId id="336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CE"/>
    <a:srgbClr val="F63616"/>
    <a:srgbClr val="466F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6" autoAdjust="0"/>
    <p:restoredTop sz="84712" autoAdjust="0"/>
  </p:normalViewPr>
  <p:slideViewPr>
    <p:cSldViewPr>
      <p:cViewPr varScale="1">
        <p:scale>
          <a:sx n="83" d="100"/>
          <a:sy n="83" d="100"/>
        </p:scale>
        <p:origin x="48" y="316"/>
      </p:cViewPr>
      <p:guideLst>
        <p:guide orient="horz"/>
        <p:guide pos="426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DD81A4-8FBA-4282-B630-98C9EA3E97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213C1-8E57-478A-A997-A0B7826949D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4" y="0"/>
            <a:ext cx="12153419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5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6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7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8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9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0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5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6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7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8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9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13569" y="74628"/>
            <a:ext cx="5794399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单击此处编辑一级标题样式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30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>
            <a:spLocks noGrp="1"/>
          </p:cNvSpPr>
          <p:nvPr>
            <p:ph type="title" hasCustomPrompt="1"/>
          </p:nvPr>
        </p:nvSpPr>
        <p:spPr>
          <a:xfrm>
            <a:off x="0" y="37352"/>
            <a:ext cx="5519936" cy="43088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 lang="zh-CN" altLang="en-US" sz="22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marL="0" lvl="0" algn="l" fontAlgn="base">
              <a:spcAft>
                <a:spcPct val="0"/>
              </a:spcAft>
            </a:pPr>
            <a:r>
              <a:rPr lang="zh-CN" altLang="en-US" dirty="0" smtClean="0"/>
              <a:t>单击此处编辑二级标题样式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5" Type="http://schemas.openxmlformats.org/officeDocument/2006/relationships/theme" Target="../theme/theme1.xml"/><Relationship Id="rId44" Type="http://schemas.openxmlformats.org/officeDocument/2006/relationships/image" Target="../media/image2.jpeg"/><Relationship Id="rId43" Type="http://schemas.openxmlformats.org/officeDocument/2006/relationships/slideLayout" Target="../slideLayouts/slideLayout43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4.xml"/><Relationship Id="rId39" Type="http://schemas.openxmlformats.org/officeDocument/2006/relationships/slideLayout" Target="../slideLayouts/slideLayout39.xml"/><Relationship Id="rId38" Type="http://schemas.openxmlformats.org/officeDocument/2006/relationships/slideLayout" Target="../slideLayouts/slideLayout38.xml"/><Relationship Id="rId37" Type="http://schemas.openxmlformats.org/officeDocument/2006/relationships/slideLayout" Target="../slideLayouts/slideLayout37.xml"/><Relationship Id="rId36" Type="http://schemas.openxmlformats.org/officeDocument/2006/relationships/slideLayout" Target="../slideLayouts/slideLayout36.xml"/><Relationship Id="rId35" Type="http://schemas.openxmlformats.org/officeDocument/2006/relationships/slideLayout" Target="../slideLayouts/slideLayout35.xml"/><Relationship Id="rId34" Type="http://schemas.openxmlformats.org/officeDocument/2006/relationships/slideLayout" Target="../slideLayouts/slideLayout34.xml"/><Relationship Id="rId33" Type="http://schemas.openxmlformats.org/officeDocument/2006/relationships/slideLayout" Target="../slideLayouts/slideLayout33.xml"/><Relationship Id="rId32" Type="http://schemas.openxmlformats.org/officeDocument/2006/relationships/slideLayout" Target="../slideLayouts/slideLayout32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" Type="http://schemas.openxmlformats.org/officeDocument/2006/relationships/slideLayout" Target="../slideLayouts/slideLayout3.xml"/><Relationship Id="rId29" Type="http://schemas.openxmlformats.org/officeDocument/2006/relationships/slideLayout" Target="../slideLayouts/slideLayout29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4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7384"/>
            <a:ext cx="12245001" cy="68853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4" Type="http://schemas.openxmlformats.org/officeDocument/2006/relationships/slideLayout" Target="../slideLayouts/slideLayout14.xml"/><Relationship Id="rId13" Type="http://schemas.openxmlformats.org/officeDocument/2006/relationships/image" Target="../media/image3.png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21.xml"/><Relationship Id="rId8" Type="http://schemas.openxmlformats.org/officeDocument/2006/relationships/tags" Target="../tags/tag20.xml"/><Relationship Id="rId7" Type="http://schemas.openxmlformats.org/officeDocument/2006/relationships/tags" Target="../tags/tag19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9" Type="http://schemas.openxmlformats.org/officeDocument/2006/relationships/slideLayout" Target="../slideLayouts/slideLayout18.xml"/><Relationship Id="rId18" Type="http://schemas.openxmlformats.org/officeDocument/2006/relationships/image" Target="../media/image3.png"/><Relationship Id="rId17" Type="http://schemas.openxmlformats.org/officeDocument/2006/relationships/image" Target="../media/image4.png"/><Relationship Id="rId16" Type="http://schemas.openxmlformats.org/officeDocument/2006/relationships/tags" Target="../tags/tag28.xml"/><Relationship Id="rId15" Type="http://schemas.openxmlformats.org/officeDocument/2006/relationships/tags" Target="../tags/tag27.xml"/><Relationship Id="rId14" Type="http://schemas.openxmlformats.org/officeDocument/2006/relationships/tags" Target="../tags/tag26.xml"/><Relationship Id="rId13" Type="http://schemas.openxmlformats.org/officeDocument/2006/relationships/tags" Target="../tags/tag25.xml"/><Relationship Id="rId12" Type="http://schemas.openxmlformats.org/officeDocument/2006/relationships/tags" Target="../tags/tag24.xml"/><Relationship Id="rId11" Type="http://schemas.openxmlformats.org/officeDocument/2006/relationships/tags" Target="../tags/tag23.xml"/><Relationship Id="rId10" Type="http://schemas.openxmlformats.org/officeDocument/2006/relationships/tags" Target="../tags/tag22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9416" y="2780928"/>
            <a:ext cx="7344816" cy="2357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70890">
              <a:spcBef>
                <a:spcPct val="20000"/>
              </a:spcBef>
            </a:pPr>
            <a:r>
              <a:rPr lang="zh-CN" altLang="en-US" sz="3200" b="1" dirty="0">
                <a:latin typeface="华文楷体" panose="02010600040101010101" pitchFamily="2" charset="-122"/>
                <a:ea typeface="华文楷体" panose="02010600040101010101" pitchFamily="2" charset="-122"/>
                <a:cs typeface="+mn-ea"/>
                <a:sym typeface="+mn-lt"/>
              </a:rPr>
              <a:t>京东统一供应链平台</a:t>
            </a:r>
            <a:endParaRPr lang="zh-CN" altLang="en-US" sz="3200" b="1" dirty="0"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+mn-lt"/>
            </a:endParaRPr>
          </a:p>
          <a:p>
            <a:pPr algn="ctr" defTabSz="770890">
              <a:spcBef>
                <a:spcPct val="20000"/>
              </a:spcBef>
            </a:pPr>
            <a:endParaRPr lang="zh-CN" altLang="en-US" sz="3200" b="1" dirty="0"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+mn-lt"/>
            </a:endParaRPr>
          </a:p>
          <a:p>
            <a:pPr algn="ctr" defTabSz="770890">
              <a:spcBef>
                <a:spcPct val="20000"/>
              </a:spcBef>
            </a:pPr>
            <a:r>
              <a:rPr lang="zh-CN" altLang="en-US" sz="3200" b="1" dirty="0">
                <a:latin typeface="华文楷体" panose="02010600040101010101" pitchFamily="2" charset="-122"/>
                <a:ea typeface="华文楷体" panose="02010600040101010101" pitchFamily="2" charset="-122"/>
                <a:cs typeface="+mn-ea"/>
                <a:sym typeface="+mn-lt"/>
              </a:rPr>
              <a:t>构建医院耗材“供采用”一体化管理</a:t>
            </a:r>
            <a:endParaRPr lang="zh-CN" altLang="en-US" sz="3200" b="1" dirty="0"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+mn-lt"/>
            </a:endParaRPr>
          </a:p>
          <a:p>
            <a:pPr defTabSz="770890">
              <a:spcBef>
                <a:spcPct val="20000"/>
              </a:spcBef>
            </a:pPr>
            <a:endParaRPr lang="en-US" altLang="zh-CN" sz="3200" b="1" dirty="0"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矩形 49"/>
          <p:cNvSpPr/>
          <p:nvPr/>
        </p:nvSpPr>
        <p:spPr>
          <a:xfrm>
            <a:off x="4470030" y="1180702"/>
            <a:ext cx="4134010" cy="420511"/>
          </a:xfrm>
          <a:prstGeom prst="rect">
            <a:avLst/>
          </a:prstGeom>
          <a:solidFill>
            <a:srgbClr val="A5A5A5"/>
          </a:solidFill>
          <a:ln w="25400" cap="flat" cmpd="sng" algn="ctr">
            <a:noFill/>
            <a:prstDash val="solid"/>
          </a:ln>
          <a:effectLst>
            <a:outerShdw blurRad="25400" dist="139700" dir="5400000" algn="t" rotWithShape="0">
              <a:srgbClr val="202021">
                <a:alpha val="22000"/>
              </a:srgbClr>
            </a:outerShdw>
          </a:effectLst>
        </p:spPr>
        <p:txBody>
          <a:bodyPr rtlCol="0" anchor="ctr"/>
          <a:lstStyle/>
          <a:p>
            <a:pPr algn="ctr"/>
            <a:r>
              <a:rPr lang="zh-CN" altLang="en-US" sz="1600" kern="0" dirty="0">
                <a:solidFill>
                  <a:prstClr val="white"/>
                </a:solidFill>
                <a:latin typeface="微软雅黑 Light" panose="02010600030101010101" pitchFamily="34" charset="-122"/>
                <a:ea typeface="微软雅黑 Light" panose="02010600030101010101" pitchFamily="34" charset="-122"/>
              </a:rPr>
              <a:t>我们要做什么</a:t>
            </a:r>
            <a:endParaRPr lang="zh-CN" altLang="en-US" sz="1600" kern="0" dirty="0">
              <a:solidFill>
                <a:prstClr val="white"/>
              </a:solidFill>
              <a:latin typeface="微软雅黑 Light" panose="02010600030101010101" pitchFamily="34" charset="-122"/>
              <a:ea typeface="微软雅黑 Light" panose="02010600030101010101" pitchFamily="34" charset="-122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4470030" y="2190874"/>
            <a:ext cx="4650306" cy="626155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zh-CN" altLang="en-US" sz="2800" b="1" kern="0" dirty="0">
                <a:solidFill>
                  <a:prstClr val="white"/>
                </a:solidFill>
                <a:latin typeface="微软雅黑 Light" panose="02010600030101010101" pitchFamily="34" charset="-122"/>
                <a:ea typeface="微软雅黑 Light" panose="02010600030101010101" pitchFamily="34" charset="-122"/>
              </a:rPr>
              <a:t>产品亮点</a:t>
            </a:r>
            <a:endParaRPr lang="zh-CN" altLang="en-US" sz="2800" b="1" kern="0" dirty="0">
              <a:solidFill>
                <a:prstClr val="white"/>
              </a:solidFill>
              <a:latin typeface="微软雅黑 Light" panose="02010600030101010101" pitchFamily="34" charset="-122"/>
              <a:ea typeface="微软雅黑 Light" panose="02010600030101010101" pitchFamily="34" charset="-122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4470030" y="3188274"/>
            <a:ext cx="4650306" cy="626136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zh-CN" altLang="en-US" sz="2800" b="1" kern="0" dirty="0">
                <a:solidFill>
                  <a:prstClr val="white"/>
                </a:solidFill>
                <a:latin typeface="微软雅黑 Light" panose="02010600030101010101" pitchFamily="34" charset="-122"/>
                <a:ea typeface="微软雅黑 Light" panose="02010600030101010101" pitchFamily="34" charset="-122"/>
              </a:rPr>
              <a:t>产品主要功能</a:t>
            </a:r>
            <a:endParaRPr lang="zh-CN" altLang="en-US" sz="2800" b="1" kern="0" dirty="0">
              <a:solidFill>
                <a:prstClr val="white"/>
              </a:solidFill>
              <a:latin typeface="微软雅黑 Light" panose="02010600030101010101" pitchFamily="34" charset="-122"/>
              <a:ea typeface="微软雅黑 Light" panose="02010600030101010101" pitchFamily="34" charset="-122"/>
            </a:endParaRPr>
          </a:p>
        </p:txBody>
      </p:sp>
      <p:grpSp>
        <p:nvGrpSpPr>
          <p:cNvPr id="53" name="组合 52"/>
          <p:cNvGrpSpPr/>
          <p:nvPr/>
        </p:nvGrpSpPr>
        <p:grpSpPr>
          <a:xfrm>
            <a:off x="4366715" y="2143460"/>
            <a:ext cx="620116" cy="314763"/>
            <a:chOff x="1485616" y="1015069"/>
            <a:chExt cx="1557519" cy="790575"/>
          </a:xfrm>
        </p:grpSpPr>
        <p:sp>
          <p:nvSpPr>
            <p:cNvPr id="54" name="等腰三角形 53"/>
            <p:cNvSpPr/>
            <p:nvPr/>
          </p:nvSpPr>
          <p:spPr>
            <a:xfrm>
              <a:off x="2875223" y="1015069"/>
              <a:ext cx="167912" cy="120650"/>
            </a:xfrm>
            <a:prstGeom prst="triangle">
              <a:avLst/>
            </a:prstGeom>
            <a:solidFill>
              <a:sysClr val="windowText" lastClr="000000">
                <a:lumMod val="85000"/>
                <a:lumOff val="1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2400" kern="0">
                <a:solidFill>
                  <a:prstClr val="white"/>
                </a:solidFill>
                <a:latin typeface="Lucida Calligraphy" panose="03010101010101010101" pitchFamily="66" charset="0"/>
              </a:endParaRPr>
            </a:p>
          </p:txBody>
        </p:sp>
        <p:sp>
          <p:nvSpPr>
            <p:cNvPr id="55" name="矩形 68"/>
            <p:cNvSpPr/>
            <p:nvPr/>
          </p:nvSpPr>
          <p:spPr>
            <a:xfrm>
              <a:off x="1485616" y="1015069"/>
              <a:ext cx="1473563" cy="790575"/>
            </a:xfrm>
            <a:custGeom>
              <a:avLst/>
              <a:gdLst>
                <a:gd name="connsiteX0" fmla="*/ 0 w 1473563"/>
                <a:gd name="connsiteY0" fmla="*/ 0 h 628650"/>
                <a:gd name="connsiteX1" fmla="*/ 1473563 w 1473563"/>
                <a:gd name="connsiteY1" fmla="*/ 0 h 628650"/>
                <a:gd name="connsiteX2" fmla="*/ 1473563 w 1473563"/>
                <a:gd name="connsiteY2" fmla="*/ 628650 h 628650"/>
                <a:gd name="connsiteX3" fmla="*/ 0 w 1473563"/>
                <a:gd name="connsiteY3" fmla="*/ 628650 h 628650"/>
                <a:gd name="connsiteX4" fmla="*/ 0 w 1473563"/>
                <a:gd name="connsiteY4" fmla="*/ 0 h 628650"/>
                <a:gd name="connsiteX0-1" fmla="*/ 0 w 1473563"/>
                <a:gd name="connsiteY0-2" fmla="*/ 0 h 790575"/>
                <a:gd name="connsiteX1-3" fmla="*/ 1473563 w 1473563"/>
                <a:gd name="connsiteY1-4" fmla="*/ 0 h 790575"/>
                <a:gd name="connsiteX2-5" fmla="*/ 959213 w 1473563"/>
                <a:gd name="connsiteY2-6" fmla="*/ 790575 h 790575"/>
                <a:gd name="connsiteX3-7" fmla="*/ 0 w 1473563"/>
                <a:gd name="connsiteY3-8" fmla="*/ 628650 h 790575"/>
                <a:gd name="connsiteX4-9" fmla="*/ 0 w 1473563"/>
                <a:gd name="connsiteY4-10" fmla="*/ 0 h 7905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473563" h="790575">
                  <a:moveTo>
                    <a:pt x="0" y="0"/>
                  </a:moveTo>
                  <a:lnTo>
                    <a:pt x="1473563" y="0"/>
                  </a:lnTo>
                  <a:lnTo>
                    <a:pt x="959213" y="790575"/>
                  </a:lnTo>
                  <a:lnTo>
                    <a:pt x="0" y="6286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3175" cap="flat" cmpd="sng" algn="ctr">
              <a:solidFill>
                <a:sysClr val="window" lastClr="FFFFFF">
                  <a:lumMod val="85000"/>
                </a:sys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60960" tIns="30480" rIns="120000" bIns="72000" numCol="1" spcCol="0" rtlCol="0" fromWordArt="0" anchor="ctr" anchorCtr="0" forceAA="0" compatLnSpc="1">
              <a:noAutofit/>
            </a:bodyPr>
            <a:lstStyle/>
            <a:p>
              <a:pPr algn="ctr">
                <a:defRPr/>
              </a:pPr>
              <a:r>
                <a:rPr lang="en-US" altLang="zh-CN" sz="2400" kern="0" dirty="0">
                  <a:solidFill>
                    <a:prstClr val="white"/>
                  </a:solidFill>
                  <a:latin typeface="Lucida Calligraphy" panose="03010101010101010101" pitchFamily="66" charset="0"/>
                </a:rPr>
                <a:t>2</a:t>
              </a:r>
              <a:endParaRPr lang="zh-CN" altLang="en-US" sz="2400" kern="0" dirty="0">
                <a:solidFill>
                  <a:prstClr val="white"/>
                </a:solidFill>
                <a:latin typeface="Lucida Calligraphy" panose="03010101010101010101" pitchFamily="66" charset="0"/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4366715" y="3151572"/>
            <a:ext cx="620116" cy="314763"/>
            <a:chOff x="1485616" y="1015069"/>
            <a:chExt cx="1557519" cy="790575"/>
          </a:xfrm>
        </p:grpSpPr>
        <p:sp>
          <p:nvSpPr>
            <p:cNvPr id="57" name="等腰三角形 56"/>
            <p:cNvSpPr/>
            <p:nvPr/>
          </p:nvSpPr>
          <p:spPr>
            <a:xfrm>
              <a:off x="2875223" y="1015069"/>
              <a:ext cx="167912" cy="120650"/>
            </a:xfrm>
            <a:prstGeom prst="triangle">
              <a:avLst/>
            </a:prstGeom>
            <a:solidFill>
              <a:sysClr val="windowText" lastClr="000000">
                <a:lumMod val="85000"/>
                <a:lumOff val="1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2400" kern="0">
                <a:solidFill>
                  <a:prstClr val="white"/>
                </a:solidFill>
                <a:latin typeface="Lucida Calligraphy" panose="03010101010101010101" pitchFamily="66" charset="0"/>
              </a:endParaRPr>
            </a:p>
          </p:txBody>
        </p:sp>
        <p:sp>
          <p:nvSpPr>
            <p:cNvPr id="58" name="矩形 68"/>
            <p:cNvSpPr/>
            <p:nvPr/>
          </p:nvSpPr>
          <p:spPr>
            <a:xfrm>
              <a:off x="1485616" y="1015069"/>
              <a:ext cx="1473563" cy="790575"/>
            </a:xfrm>
            <a:custGeom>
              <a:avLst/>
              <a:gdLst>
                <a:gd name="connsiteX0" fmla="*/ 0 w 1473563"/>
                <a:gd name="connsiteY0" fmla="*/ 0 h 628650"/>
                <a:gd name="connsiteX1" fmla="*/ 1473563 w 1473563"/>
                <a:gd name="connsiteY1" fmla="*/ 0 h 628650"/>
                <a:gd name="connsiteX2" fmla="*/ 1473563 w 1473563"/>
                <a:gd name="connsiteY2" fmla="*/ 628650 h 628650"/>
                <a:gd name="connsiteX3" fmla="*/ 0 w 1473563"/>
                <a:gd name="connsiteY3" fmla="*/ 628650 h 628650"/>
                <a:gd name="connsiteX4" fmla="*/ 0 w 1473563"/>
                <a:gd name="connsiteY4" fmla="*/ 0 h 628650"/>
                <a:gd name="connsiteX0-1" fmla="*/ 0 w 1473563"/>
                <a:gd name="connsiteY0-2" fmla="*/ 0 h 790575"/>
                <a:gd name="connsiteX1-3" fmla="*/ 1473563 w 1473563"/>
                <a:gd name="connsiteY1-4" fmla="*/ 0 h 790575"/>
                <a:gd name="connsiteX2-5" fmla="*/ 959213 w 1473563"/>
                <a:gd name="connsiteY2-6" fmla="*/ 790575 h 790575"/>
                <a:gd name="connsiteX3-7" fmla="*/ 0 w 1473563"/>
                <a:gd name="connsiteY3-8" fmla="*/ 628650 h 790575"/>
                <a:gd name="connsiteX4-9" fmla="*/ 0 w 1473563"/>
                <a:gd name="connsiteY4-10" fmla="*/ 0 h 7905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473563" h="790575">
                  <a:moveTo>
                    <a:pt x="0" y="0"/>
                  </a:moveTo>
                  <a:lnTo>
                    <a:pt x="1473563" y="0"/>
                  </a:lnTo>
                  <a:lnTo>
                    <a:pt x="959213" y="790575"/>
                  </a:lnTo>
                  <a:lnTo>
                    <a:pt x="0" y="6286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3175" cap="flat" cmpd="sng" algn="ctr">
              <a:solidFill>
                <a:sysClr val="window" lastClr="FFFFFF">
                  <a:lumMod val="85000"/>
                </a:sys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60960" tIns="30480" rIns="120000" bIns="7200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2400" kern="0" dirty="0">
                  <a:solidFill>
                    <a:prstClr val="white"/>
                  </a:solidFill>
                  <a:latin typeface="Lucida Calligraphy" panose="03010101010101010101" pitchFamily="66" charset="0"/>
                </a:rPr>
                <a:t>3</a:t>
              </a:r>
              <a:endParaRPr lang="zh-CN" altLang="en-US" sz="2400" kern="0" dirty="0">
                <a:solidFill>
                  <a:prstClr val="white"/>
                </a:solidFill>
                <a:latin typeface="Lucida Calligraphy" panose="03010101010101010101" pitchFamily="66" charset="0"/>
              </a:endParaRPr>
            </a:p>
          </p:txBody>
        </p:sp>
      </p:grpSp>
      <p:sp>
        <p:nvSpPr>
          <p:cNvPr id="59" name="矩形 58"/>
          <p:cNvSpPr/>
          <p:nvPr/>
        </p:nvSpPr>
        <p:spPr>
          <a:xfrm>
            <a:off x="4470030" y="1178049"/>
            <a:ext cx="4650306" cy="677379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zh-CN" altLang="en-US" sz="2800" b="1" kern="0" dirty="0">
                <a:solidFill>
                  <a:prstClr val="white"/>
                </a:solidFill>
                <a:latin typeface="微软雅黑 Light" panose="02010600030101010101" pitchFamily="34" charset="-122"/>
                <a:ea typeface="微软雅黑 Light" panose="02010600030101010101" pitchFamily="34" charset="-122"/>
              </a:rPr>
              <a:t>建设背景</a:t>
            </a:r>
            <a:endParaRPr lang="zh-CN" altLang="en-US" sz="2800" b="1" kern="0" dirty="0">
              <a:solidFill>
                <a:prstClr val="white"/>
              </a:solidFill>
              <a:latin typeface="微软雅黑 Light" panose="02010600030101010101" pitchFamily="34" charset="-122"/>
              <a:ea typeface="微软雅黑 Light" panose="02010600030101010101" pitchFamily="34" charset="-122"/>
            </a:endParaRPr>
          </a:p>
        </p:txBody>
      </p:sp>
      <p:grpSp>
        <p:nvGrpSpPr>
          <p:cNvPr id="60" name="组合 59"/>
          <p:cNvGrpSpPr/>
          <p:nvPr/>
        </p:nvGrpSpPr>
        <p:grpSpPr>
          <a:xfrm>
            <a:off x="4366715" y="1135348"/>
            <a:ext cx="620116" cy="314763"/>
            <a:chOff x="1485616" y="1015069"/>
            <a:chExt cx="1557519" cy="790575"/>
          </a:xfrm>
        </p:grpSpPr>
        <p:sp>
          <p:nvSpPr>
            <p:cNvPr id="61" name="等腰三角形 60"/>
            <p:cNvSpPr/>
            <p:nvPr/>
          </p:nvSpPr>
          <p:spPr>
            <a:xfrm>
              <a:off x="2875223" y="1015069"/>
              <a:ext cx="167912" cy="120650"/>
            </a:xfrm>
            <a:prstGeom prst="triangle">
              <a:avLst/>
            </a:prstGeom>
            <a:solidFill>
              <a:sysClr val="windowText" lastClr="000000">
                <a:lumMod val="85000"/>
                <a:lumOff val="1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2400" kern="0">
                <a:solidFill>
                  <a:prstClr val="white"/>
                </a:solidFill>
                <a:latin typeface="Lucida Calligraphy" panose="03010101010101010101" pitchFamily="66" charset="0"/>
              </a:endParaRPr>
            </a:p>
          </p:txBody>
        </p:sp>
        <p:sp>
          <p:nvSpPr>
            <p:cNvPr id="62" name="矩形 68"/>
            <p:cNvSpPr/>
            <p:nvPr/>
          </p:nvSpPr>
          <p:spPr>
            <a:xfrm>
              <a:off x="1485616" y="1015069"/>
              <a:ext cx="1473563" cy="790575"/>
            </a:xfrm>
            <a:custGeom>
              <a:avLst/>
              <a:gdLst>
                <a:gd name="connsiteX0" fmla="*/ 0 w 1473563"/>
                <a:gd name="connsiteY0" fmla="*/ 0 h 628650"/>
                <a:gd name="connsiteX1" fmla="*/ 1473563 w 1473563"/>
                <a:gd name="connsiteY1" fmla="*/ 0 h 628650"/>
                <a:gd name="connsiteX2" fmla="*/ 1473563 w 1473563"/>
                <a:gd name="connsiteY2" fmla="*/ 628650 h 628650"/>
                <a:gd name="connsiteX3" fmla="*/ 0 w 1473563"/>
                <a:gd name="connsiteY3" fmla="*/ 628650 h 628650"/>
                <a:gd name="connsiteX4" fmla="*/ 0 w 1473563"/>
                <a:gd name="connsiteY4" fmla="*/ 0 h 628650"/>
                <a:gd name="connsiteX0-1" fmla="*/ 0 w 1473563"/>
                <a:gd name="connsiteY0-2" fmla="*/ 0 h 790575"/>
                <a:gd name="connsiteX1-3" fmla="*/ 1473563 w 1473563"/>
                <a:gd name="connsiteY1-4" fmla="*/ 0 h 790575"/>
                <a:gd name="connsiteX2-5" fmla="*/ 959213 w 1473563"/>
                <a:gd name="connsiteY2-6" fmla="*/ 790575 h 790575"/>
                <a:gd name="connsiteX3-7" fmla="*/ 0 w 1473563"/>
                <a:gd name="connsiteY3-8" fmla="*/ 628650 h 790575"/>
                <a:gd name="connsiteX4-9" fmla="*/ 0 w 1473563"/>
                <a:gd name="connsiteY4-10" fmla="*/ 0 h 7905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473563" h="790575">
                  <a:moveTo>
                    <a:pt x="0" y="0"/>
                  </a:moveTo>
                  <a:lnTo>
                    <a:pt x="1473563" y="0"/>
                  </a:lnTo>
                  <a:lnTo>
                    <a:pt x="959213" y="790575"/>
                  </a:lnTo>
                  <a:lnTo>
                    <a:pt x="0" y="6286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3175" cap="flat" cmpd="sng" algn="ctr">
              <a:solidFill>
                <a:sysClr val="window" lastClr="FFFFFF">
                  <a:lumMod val="85000"/>
                </a:sys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60960" tIns="30480" rIns="120000" bIns="7200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2400" kern="0" dirty="0">
                  <a:solidFill>
                    <a:prstClr val="white"/>
                  </a:solidFill>
                  <a:latin typeface="Lucida Calligraphy" panose="03010101010101010101" pitchFamily="66" charset="0"/>
                </a:rPr>
                <a:t>1</a:t>
              </a:r>
              <a:endParaRPr lang="zh-CN" altLang="en-US" sz="2400" kern="0" dirty="0">
                <a:solidFill>
                  <a:prstClr val="white"/>
                </a:solidFill>
                <a:latin typeface="Lucida Calligraphy" panose="03010101010101010101" pitchFamily="66" charset="0"/>
              </a:endParaRPr>
            </a:p>
          </p:txBody>
        </p:sp>
      </p:grpSp>
      <p:sp>
        <p:nvSpPr>
          <p:cNvPr id="63" name="矩形 62"/>
          <p:cNvSpPr/>
          <p:nvPr/>
        </p:nvSpPr>
        <p:spPr>
          <a:xfrm>
            <a:off x="2070470" y="2851528"/>
            <a:ext cx="1980830" cy="865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020"/>
              </a:lnSpc>
            </a:pPr>
            <a:r>
              <a:rPr lang="zh-CN" altLang="en-US" sz="5335" dirty="0">
                <a:solidFill>
                  <a:srgbClr val="0070C0"/>
                </a:solidFill>
                <a:latin typeface="张海山锐谐体" panose="02000000000000000000" pitchFamily="2" charset="-122"/>
                <a:ea typeface="张海山锐谐体" panose="02000000000000000000" pitchFamily="2" charset="-122"/>
              </a:rPr>
              <a:t>目录</a:t>
            </a:r>
            <a:endParaRPr lang="zh-CN" altLang="en-US" sz="5335" dirty="0">
              <a:solidFill>
                <a:srgbClr val="0070C0"/>
              </a:solidFill>
              <a:latin typeface="张海山锐谐体" panose="02000000000000000000" pitchFamily="2" charset="-122"/>
              <a:ea typeface="张海山锐谐体" panose="02000000000000000000" pitchFamily="2" charset="-122"/>
            </a:endParaRPr>
          </a:p>
          <a:p>
            <a:pPr algn="ctr">
              <a:lnSpc>
                <a:spcPts val="3020"/>
              </a:lnSpc>
            </a:pPr>
            <a:r>
              <a:rPr lang="en-US" altLang="zh-CN" sz="2665" dirty="0">
                <a:solidFill>
                  <a:prstClr val="white">
                    <a:lumMod val="65000"/>
                  </a:prstClr>
                </a:solidFill>
                <a:latin typeface="张海山锐线体简" panose="02000000000000000000" pitchFamily="2" charset="-122"/>
                <a:ea typeface="张海山锐线体简" panose="02000000000000000000" pitchFamily="2" charset="-122"/>
              </a:rPr>
              <a:t>contents</a:t>
            </a:r>
            <a:endParaRPr lang="zh-CN" altLang="en-US" sz="2665" dirty="0">
              <a:solidFill>
                <a:prstClr val="white">
                  <a:lumMod val="65000"/>
                </a:prstClr>
              </a:solidFill>
              <a:latin typeface="张海山锐线体简" panose="02000000000000000000" pitchFamily="2" charset="-122"/>
              <a:ea typeface="张海山锐线体简" panose="02000000000000000000" pitchFamily="2" charset="-122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4470030" y="4171016"/>
            <a:ext cx="4650306" cy="626136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zh-CN" altLang="en-US" sz="2800" b="1" kern="0" dirty="0">
                <a:solidFill>
                  <a:prstClr val="white"/>
                </a:solidFill>
                <a:latin typeface="微软雅黑 Light" panose="02010600030101010101" pitchFamily="34" charset="-122"/>
                <a:ea typeface="微软雅黑 Light" panose="02010600030101010101" pitchFamily="34" charset="-122"/>
              </a:rPr>
              <a:t>项目经验</a:t>
            </a:r>
            <a:endParaRPr lang="zh-CN" altLang="en-US" sz="2800" b="1" kern="0" dirty="0">
              <a:solidFill>
                <a:prstClr val="white"/>
              </a:solidFill>
              <a:latin typeface="微软雅黑 Light" panose="02010600030101010101" pitchFamily="34" charset="-122"/>
              <a:ea typeface="微软雅黑 Light" panose="02010600030101010101" pitchFamily="34" charset="-122"/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4366715" y="4134314"/>
            <a:ext cx="620116" cy="314763"/>
            <a:chOff x="1485616" y="1015069"/>
            <a:chExt cx="1557519" cy="790575"/>
          </a:xfrm>
        </p:grpSpPr>
        <p:sp>
          <p:nvSpPr>
            <p:cNvPr id="66" name="等腰三角形 65"/>
            <p:cNvSpPr/>
            <p:nvPr/>
          </p:nvSpPr>
          <p:spPr>
            <a:xfrm>
              <a:off x="2875223" y="1015069"/>
              <a:ext cx="167912" cy="120650"/>
            </a:xfrm>
            <a:prstGeom prst="triangle">
              <a:avLst/>
            </a:prstGeom>
            <a:solidFill>
              <a:sysClr val="windowText" lastClr="000000">
                <a:lumMod val="85000"/>
                <a:lumOff val="1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2400" kern="0">
                <a:solidFill>
                  <a:prstClr val="white"/>
                </a:solidFill>
                <a:latin typeface="Lucida Calligraphy" panose="03010101010101010101" pitchFamily="66" charset="0"/>
              </a:endParaRPr>
            </a:p>
          </p:txBody>
        </p:sp>
        <p:sp>
          <p:nvSpPr>
            <p:cNvPr id="67" name="矩形 68"/>
            <p:cNvSpPr/>
            <p:nvPr/>
          </p:nvSpPr>
          <p:spPr>
            <a:xfrm>
              <a:off x="1485616" y="1015069"/>
              <a:ext cx="1473563" cy="790575"/>
            </a:xfrm>
            <a:custGeom>
              <a:avLst/>
              <a:gdLst>
                <a:gd name="connsiteX0" fmla="*/ 0 w 1473563"/>
                <a:gd name="connsiteY0" fmla="*/ 0 h 628650"/>
                <a:gd name="connsiteX1" fmla="*/ 1473563 w 1473563"/>
                <a:gd name="connsiteY1" fmla="*/ 0 h 628650"/>
                <a:gd name="connsiteX2" fmla="*/ 1473563 w 1473563"/>
                <a:gd name="connsiteY2" fmla="*/ 628650 h 628650"/>
                <a:gd name="connsiteX3" fmla="*/ 0 w 1473563"/>
                <a:gd name="connsiteY3" fmla="*/ 628650 h 628650"/>
                <a:gd name="connsiteX4" fmla="*/ 0 w 1473563"/>
                <a:gd name="connsiteY4" fmla="*/ 0 h 628650"/>
                <a:gd name="connsiteX0-1" fmla="*/ 0 w 1473563"/>
                <a:gd name="connsiteY0-2" fmla="*/ 0 h 790575"/>
                <a:gd name="connsiteX1-3" fmla="*/ 1473563 w 1473563"/>
                <a:gd name="connsiteY1-4" fmla="*/ 0 h 790575"/>
                <a:gd name="connsiteX2-5" fmla="*/ 959213 w 1473563"/>
                <a:gd name="connsiteY2-6" fmla="*/ 790575 h 790575"/>
                <a:gd name="connsiteX3-7" fmla="*/ 0 w 1473563"/>
                <a:gd name="connsiteY3-8" fmla="*/ 628650 h 790575"/>
                <a:gd name="connsiteX4-9" fmla="*/ 0 w 1473563"/>
                <a:gd name="connsiteY4-10" fmla="*/ 0 h 7905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473563" h="790575">
                  <a:moveTo>
                    <a:pt x="0" y="0"/>
                  </a:moveTo>
                  <a:lnTo>
                    <a:pt x="1473563" y="0"/>
                  </a:lnTo>
                  <a:lnTo>
                    <a:pt x="959213" y="790575"/>
                  </a:lnTo>
                  <a:lnTo>
                    <a:pt x="0" y="6286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3175" cap="flat" cmpd="sng" algn="ctr">
              <a:solidFill>
                <a:sysClr val="window" lastClr="FFFFFF">
                  <a:lumMod val="85000"/>
                </a:sys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60960" tIns="30480" rIns="120000" bIns="7200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2400" kern="0" dirty="0">
                  <a:solidFill>
                    <a:prstClr val="white"/>
                  </a:solidFill>
                  <a:latin typeface="Lucida Calligraphy" panose="03010101010101010101" pitchFamily="66" charset="0"/>
                </a:rPr>
                <a:t>4</a:t>
              </a:r>
              <a:endParaRPr lang="zh-CN" altLang="en-US" sz="2400" kern="0" dirty="0">
                <a:solidFill>
                  <a:prstClr val="white"/>
                </a:solidFill>
                <a:latin typeface="Lucida Calligraphy" panose="03010101010101010101" pitchFamily="66" charset="0"/>
              </a:endParaRPr>
            </a:p>
          </p:txBody>
        </p: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12" y="6101952"/>
            <a:ext cx="1433242" cy="4094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4551378" y="1352598"/>
            <a:ext cx="1400871" cy="1400869"/>
          </a:xfrm>
          <a:prstGeom prst="ellipse">
            <a:avLst/>
          </a:prstGeom>
          <a:noFill/>
          <a:ln w="19050"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latin typeface="+mn-ea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2719745" y="2013814"/>
            <a:ext cx="2298124" cy="2298124"/>
          </a:xfrm>
          <a:prstGeom prst="ellipse">
            <a:avLst/>
          </a:prstGeom>
          <a:noFill/>
          <a:ln w="19050"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latin typeface="+mn-ea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4795971" y="4219921"/>
            <a:ext cx="576517" cy="57651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  <a:effectLst>
            <a:outerShdw blurRad="152400" dist="127000" dir="2700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6" name="椭圆 5"/>
          <p:cNvSpPr/>
          <p:nvPr/>
        </p:nvSpPr>
        <p:spPr>
          <a:xfrm>
            <a:off x="5516397" y="1331373"/>
            <a:ext cx="416865" cy="416865"/>
          </a:xfrm>
          <a:prstGeom prst="ellipse">
            <a:avLst/>
          </a:prstGeom>
          <a:gradFill rotWithShape="1">
            <a:gsLst>
              <a:gs pos="63000">
                <a:srgbClr val="ECECEC"/>
              </a:gs>
              <a:gs pos="100000">
                <a:srgbClr val="F7F7F7"/>
              </a:gs>
              <a:gs pos="9000">
                <a:srgbClr val="BEBEBE"/>
              </a:gs>
            </a:gsLst>
            <a:lin ang="7800000" scaled="0"/>
          </a:gradFill>
          <a:ln w="31750"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7800000" scaled="0"/>
            </a:gradFill>
          </a:ln>
          <a:effectLst>
            <a:outerShdw blurRad="203200" dist="127000" dir="7200000" sx="102000" sy="102000" algn="ctr" rotWithShape="0">
              <a:schemeClr val="tx1">
                <a:lumMod val="90000"/>
                <a:lumOff val="10000"/>
                <a:alpha val="40000"/>
              </a:schemeClr>
            </a:outerShdw>
          </a:effectLst>
        </p:spPr>
        <p:txBody>
          <a:bodyPr wrap="none" anchor="ctr"/>
          <a:lstStyle/>
          <a:p>
            <a:pPr latinLnBrk="1"/>
            <a:endParaRPr kumimoji="1" lang="zh-CN" altLang="en-US" sz="2400">
              <a:solidFill>
                <a:srgbClr val="000000"/>
              </a:solidFill>
              <a:latin typeface="Gulim" panose="020B0600000101010101" charset="-127"/>
              <a:ea typeface="Gulim" panose="020B0600000101010101" charset="-127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2730945" y="2376322"/>
            <a:ext cx="372977" cy="372976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  <a:effectLst>
            <a:outerShdw blurRad="152400" dist="127000" dir="2700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8" name="椭圆 7"/>
          <p:cNvSpPr/>
          <p:nvPr/>
        </p:nvSpPr>
        <p:spPr>
          <a:xfrm>
            <a:off x="3604486" y="1416451"/>
            <a:ext cx="267201" cy="267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  <a:effectLst>
            <a:outerShdw blurRad="152400" dist="127000" dir="2700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9" name="椭圆 8"/>
          <p:cNvSpPr/>
          <p:nvPr/>
        </p:nvSpPr>
        <p:spPr>
          <a:xfrm>
            <a:off x="2528042" y="3355876"/>
            <a:ext cx="925275" cy="925275"/>
          </a:xfrm>
          <a:prstGeom prst="ellipse">
            <a:avLst/>
          </a:prstGeom>
          <a:gradFill rotWithShape="1">
            <a:gsLst>
              <a:gs pos="63000">
                <a:srgbClr val="ECECEC"/>
              </a:gs>
              <a:gs pos="100000">
                <a:srgbClr val="F7F7F7"/>
              </a:gs>
              <a:gs pos="9000">
                <a:srgbClr val="BEBEBE"/>
              </a:gs>
            </a:gsLst>
            <a:lin ang="7800000" scaled="0"/>
          </a:gradFill>
          <a:ln w="31750"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7800000" scaled="0"/>
            </a:gradFill>
          </a:ln>
          <a:effectLst>
            <a:outerShdw blurRad="203200" dist="127000" dir="7200000" sx="102000" sy="102000" algn="ctr" rotWithShape="0">
              <a:schemeClr val="tx1">
                <a:lumMod val="90000"/>
                <a:lumOff val="10000"/>
                <a:alpha val="40000"/>
              </a:schemeClr>
            </a:outerShdw>
          </a:effectLst>
        </p:spPr>
        <p:txBody>
          <a:bodyPr wrap="none" anchor="ctr"/>
          <a:lstStyle/>
          <a:p>
            <a:pPr latinLnBrk="1"/>
            <a:endParaRPr kumimoji="1" lang="zh-CN" altLang="en-US" sz="2400">
              <a:solidFill>
                <a:srgbClr val="000000"/>
              </a:solidFill>
              <a:latin typeface="Gulim" panose="020B0600000101010101" charset="-127"/>
              <a:ea typeface="Gulim" panose="020B0600000101010101" charset="-127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3662820" y="1954815"/>
            <a:ext cx="1896663" cy="1896663"/>
            <a:chOff x="2783084" y="2319911"/>
            <a:chExt cx="1896663" cy="1896663"/>
          </a:xfrm>
        </p:grpSpPr>
        <p:sp>
          <p:nvSpPr>
            <p:cNvPr id="11" name="椭圆 10"/>
            <p:cNvSpPr/>
            <p:nvPr/>
          </p:nvSpPr>
          <p:spPr>
            <a:xfrm>
              <a:off x="2783084" y="2319911"/>
              <a:ext cx="1896663" cy="1896663"/>
            </a:xfrm>
            <a:prstGeom prst="ellipse">
              <a:avLst/>
            </a:prstGeom>
            <a:gradFill rotWithShape="1">
              <a:gsLst>
                <a:gs pos="63000">
                  <a:srgbClr val="ECECEC"/>
                </a:gs>
                <a:gs pos="100000">
                  <a:srgbClr val="F7F7F7"/>
                </a:gs>
                <a:gs pos="9000">
                  <a:srgbClr val="BEBEBE"/>
                </a:gs>
              </a:gsLst>
              <a:lin ang="7800000" scaled="0"/>
            </a:gradFill>
            <a:ln w="3175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7800000" scaled="0"/>
              </a:gradFill>
            </a:ln>
            <a:effectLst>
              <a:outerShdw blurRad="203200" dist="127000" dir="7200000" sx="102000" sy="102000" algn="ctr" rotWithShape="0">
                <a:schemeClr val="tx1">
                  <a:lumMod val="90000"/>
                  <a:lumOff val="10000"/>
                  <a:alpha val="40000"/>
                </a:schemeClr>
              </a:outerShdw>
            </a:effectLst>
          </p:spPr>
          <p:txBody>
            <a:bodyPr wrap="none" anchor="ctr"/>
            <a:lstStyle/>
            <a:p>
              <a:pPr latinLnBrk="1"/>
              <a:endParaRPr kumimoji="1" lang="zh-CN" altLang="en-US" sz="2400">
                <a:solidFill>
                  <a:srgbClr val="000000"/>
                </a:solidFill>
                <a:latin typeface="Gulim" panose="020B0600000101010101" charset="-127"/>
                <a:ea typeface="Gulim" panose="020B0600000101010101" charset="-127"/>
              </a:endParaRPr>
            </a:p>
          </p:txBody>
        </p:sp>
        <p:sp>
          <p:nvSpPr>
            <p:cNvPr id="12" name="TextBox 66"/>
            <p:cNvSpPr txBox="1"/>
            <p:nvPr/>
          </p:nvSpPr>
          <p:spPr>
            <a:xfrm>
              <a:off x="3262377" y="2729633"/>
              <a:ext cx="93807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 algn="ctr">
                <a:defRPr sz="6400">
                  <a:solidFill>
                    <a:schemeClr val="bg1"/>
                  </a:solidFill>
                  <a:effectLst>
                    <a:innerShdw blurRad="63500" dist="50800" dir="5400000">
                      <a:prstClr val="black">
                        <a:alpha val="50000"/>
                      </a:prstClr>
                    </a:innerShdw>
                  </a:effectLst>
                  <a:latin typeface="Impact" pitchFamily="34" charset="0"/>
                </a:defRPr>
              </a:lvl1pPr>
            </a:lstStyle>
            <a:p>
              <a:r>
                <a:rPr lang="en-US" altLang="zh-CN" dirty="0">
                  <a:solidFill>
                    <a:schemeClr val="accent1"/>
                  </a:solidFill>
                </a:rPr>
                <a:t>01</a:t>
              </a:r>
              <a:endParaRPr lang="zh-CN" altLang="en-US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>
            <a:off x="6248230" y="3127518"/>
            <a:ext cx="3736203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CN" altLang="en-US" sz="6000" b="1" spc="300" dirty="0">
                <a:solidFill>
                  <a:schemeClr val="accent1"/>
                </a:solidFill>
                <a:effectLst>
                  <a:innerShdw blurRad="76200" dist="63500" dir="18900000">
                    <a:prstClr val="black">
                      <a:alpha val="60000"/>
                    </a:prstClr>
                  </a:innerShdw>
                </a:effectLst>
                <a:latin typeface="+mj-ea"/>
                <a:ea typeface="+mj-ea"/>
              </a:rPr>
              <a:t>建设背景</a:t>
            </a:r>
            <a:endParaRPr lang="en-US" altLang="zh-CN" sz="6000" b="1" spc="300" dirty="0">
              <a:solidFill>
                <a:schemeClr val="accent1"/>
              </a:solidFill>
              <a:effectLst>
                <a:innerShdw blurRad="76200" dist="63500" dir="18900000">
                  <a:prstClr val="black">
                    <a:alpha val="60000"/>
                  </a:prstClr>
                </a:innerShdw>
              </a:effectLst>
              <a:latin typeface="+mj-ea"/>
              <a:ea typeface="+mj-ea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12" y="6101952"/>
            <a:ext cx="1433242" cy="4094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8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7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8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fill="hold" grpId="0" nodeType="withEffect" p14:presetBounceEnd="8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11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12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" dur="3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3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7" dur="3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6" presetClass="emph" presetSubtype="0" autoRev="1" fill="hold" grpId="1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animScale>
                                          <p:cBhvr>
                                            <p:cTn id="19" dur="150" fill="hold"/>
                                            <p:tgtEl>
                                              <p:spTgt spid="9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20" presetID="53" presetClass="entr" presetSubtype="16" fill="hold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2" dur="3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3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4" dur="3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6" presetClass="emph" presetSubtype="0" autoRev="1" fill="hold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animScale>
                                          <p:cBhvr>
                                            <p:cTn id="26" dur="150" fill="hold"/>
                                            <p:tgtEl>
                                              <p:spTgt spid="10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27" presetID="53" presetClass="entr" presetSubtype="16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1" dur="3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2" presetID="6" presetClass="emph" presetSubtype="0" autoRev="1" fill="hold" grpId="1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animScale>
                                          <p:cBhvr>
                                            <p:cTn id="33" dur="150" fill="hold"/>
                                            <p:tgtEl>
                                              <p:spTgt spid="5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4" presetID="53" presetClass="entr" presetSubtype="16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3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3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8" dur="3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9" presetID="6" presetClass="emph" presetSubtype="0" autoRev="1" fill="hold" grpId="1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Scale>
                                          <p:cBhvr>
                                            <p:cTn id="40" dur="150" fill="hold"/>
                                            <p:tgtEl>
                                              <p:spTgt spid="7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41" presetID="53" presetClass="entr" presetSubtype="16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3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3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5" dur="3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6" presetClass="emph" presetSubtype="0" autoRev="1" fill="hold" grpId="1" nodeType="withEffect">
                                      <p:stCondLst>
                                        <p:cond delay="1300"/>
                                      </p:stCondLst>
                                      <p:childTnLst>
                                        <p:animScale>
                                          <p:cBhvr>
                                            <p:cTn id="47" dur="150" fill="hold"/>
                                            <p:tgtEl>
                                              <p:spTgt spid="8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48" presetID="53" presetClass="entr" presetSubtype="16" fill="hold" grpId="0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3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6" presetClass="emph" presetSubtype="0" autoRev="1" fill="hold" grpId="1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animScale>
                                          <p:cBhvr>
                                            <p:cTn id="54" dur="150" fill="hold"/>
                                            <p:tgtEl>
                                              <p:spTgt spid="6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 animBg="1"/>
          <p:bldP spid="4" grpId="0" animBg="1"/>
          <p:bldP spid="5" grpId="0" animBg="1"/>
          <p:bldP spid="5" grpId="1" animBg="1"/>
          <p:bldP spid="6" grpId="0" animBg="1"/>
          <p:bldP spid="6" grpId="1" animBg="1"/>
          <p:bldP spid="7" grpId="0" animBg="1"/>
          <p:bldP spid="7" grpId="1" animBg="1"/>
          <p:bldP spid="8" grpId="0" animBg="1"/>
          <p:bldP spid="8" grpId="1" animBg="1"/>
          <p:bldP spid="9" grpId="0" animBg="1"/>
          <p:bldP spid="9" grpId="1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" dur="3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3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7" dur="3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6" presetClass="emph" presetSubtype="0" autoRev="1" fill="hold" grpId="1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animScale>
                                          <p:cBhvr>
                                            <p:cTn id="19" dur="150" fill="hold"/>
                                            <p:tgtEl>
                                              <p:spTgt spid="9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20" presetID="53" presetClass="entr" presetSubtype="16" fill="hold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2" dur="3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3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4" dur="3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6" presetClass="emph" presetSubtype="0" autoRev="1" fill="hold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animScale>
                                          <p:cBhvr>
                                            <p:cTn id="26" dur="150" fill="hold"/>
                                            <p:tgtEl>
                                              <p:spTgt spid="10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27" presetID="53" presetClass="entr" presetSubtype="16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1" dur="3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2" presetID="6" presetClass="emph" presetSubtype="0" autoRev="1" fill="hold" grpId="1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animScale>
                                          <p:cBhvr>
                                            <p:cTn id="33" dur="150" fill="hold"/>
                                            <p:tgtEl>
                                              <p:spTgt spid="5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4" presetID="53" presetClass="entr" presetSubtype="16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3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3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8" dur="3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9" presetID="6" presetClass="emph" presetSubtype="0" autoRev="1" fill="hold" grpId="1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Scale>
                                          <p:cBhvr>
                                            <p:cTn id="40" dur="150" fill="hold"/>
                                            <p:tgtEl>
                                              <p:spTgt spid="7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41" presetID="53" presetClass="entr" presetSubtype="16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3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3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5" dur="3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6" presetClass="emph" presetSubtype="0" autoRev="1" fill="hold" grpId="1" nodeType="withEffect">
                                      <p:stCondLst>
                                        <p:cond delay="1300"/>
                                      </p:stCondLst>
                                      <p:childTnLst>
                                        <p:animScale>
                                          <p:cBhvr>
                                            <p:cTn id="47" dur="150" fill="hold"/>
                                            <p:tgtEl>
                                              <p:spTgt spid="8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48" presetID="53" presetClass="entr" presetSubtype="16" fill="hold" grpId="0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3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6" presetClass="emph" presetSubtype="0" autoRev="1" fill="hold" grpId="1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animScale>
                                          <p:cBhvr>
                                            <p:cTn id="54" dur="150" fill="hold"/>
                                            <p:tgtEl>
                                              <p:spTgt spid="6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 animBg="1"/>
          <p:bldP spid="4" grpId="0" animBg="1"/>
          <p:bldP spid="5" grpId="0" animBg="1"/>
          <p:bldP spid="5" grpId="1" animBg="1"/>
          <p:bldP spid="6" grpId="0" animBg="1"/>
          <p:bldP spid="6" grpId="1" animBg="1"/>
          <p:bldP spid="7" grpId="0" animBg="1"/>
          <p:bldP spid="7" grpId="1" animBg="1"/>
          <p:bldP spid="8" grpId="0" animBg="1"/>
          <p:bldP spid="8" grpId="1" animBg="1"/>
          <p:bldP spid="9" grpId="0" animBg="1"/>
          <p:bldP spid="9" grpId="1" animBg="1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1482" y="275158"/>
            <a:ext cx="5794399" cy="461665"/>
          </a:xfrm>
        </p:spPr>
        <p:txBody>
          <a:bodyPr/>
          <a:lstStyle/>
          <a:p>
            <a:r>
              <a:rPr lang="zh-CN" altLang="en-US" dirty="0"/>
              <a:t>政策</a:t>
            </a:r>
            <a:r>
              <a:rPr lang="zh-CN" altLang="en-US" dirty="0" smtClean="0"/>
              <a:t>背景</a:t>
            </a:r>
            <a:endParaRPr lang="zh-CN" altLang="en-US" dirty="0"/>
          </a:p>
        </p:txBody>
      </p:sp>
      <p:grpSp>
        <p:nvGrpSpPr>
          <p:cNvPr id="31" name="组合 30"/>
          <p:cNvGrpSpPr/>
          <p:nvPr/>
        </p:nvGrpSpPr>
        <p:grpSpPr>
          <a:xfrm>
            <a:off x="3591441" y="2620878"/>
            <a:ext cx="2213747" cy="1542190"/>
            <a:chOff x="3202305" y="2114476"/>
            <a:chExt cx="1367061" cy="1021557"/>
          </a:xfrm>
        </p:grpSpPr>
        <p:sp>
          <p:nvSpPr>
            <p:cNvPr id="32" name="MH_Other_5"/>
            <p:cNvSpPr/>
            <p:nvPr>
              <p:custDataLst>
                <p:tags r:id="rId1"/>
              </p:custDataLst>
            </p:nvPr>
          </p:nvSpPr>
          <p:spPr bwMode="auto">
            <a:xfrm>
              <a:off x="3202305" y="2625255"/>
              <a:ext cx="1367061" cy="510778"/>
            </a:xfrm>
            <a:custGeom>
              <a:avLst/>
              <a:gdLst>
                <a:gd name="T0" fmla="*/ 477 w 1299"/>
                <a:gd name="T1" fmla="*/ 514 h 514"/>
                <a:gd name="T2" fmla="*/ 786 w 1299"/>
                <a:gd name="T3" fmla="*/ 514 h 514"/>
                <a:gd name="T4" fmla="*/ 1299 w 1299"/>
                <a:gd name="T5" fmla="*/ 0 h 514"/>
                <a:gd name="T6" fmla="*/ 0 w 1299"/>
                <a:gd name="T7" fmla="*/ 0 h 514"/>
                <a:gd name="T8" fmla="*/ 477 w 1299"/>
                <a:gd name="T9" fmla="*/ 514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9" h="514">
                  <a:moveTo>
                    <a:pt x="477" y="514"/>
                  </a:moveTo>
                  <a:lnTo>
                    <a:pt x="786" y="514"/>
                  </a:lnTo>
                  <a:lnTo>
                    <a:pt x="1299" y="0"/>
                  </a:lnTo>
                  <a:lnTo>
                    <a:pt x="0" y="0"/>
                  </a:lnTo>
                  <a:lnTo>
                    <a:pt x="477" y="514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zh-CN" altLang="en-US" kern="0">
                <a:solidFill>
                  <a:prstClr val="black"/>
                </a:solidFill>
                <a:latin typeface="Arial" panose="020B0604020202020204"/>
              </a:endParaRPr>
            </a:p>
          </p:txBody>
        </p:sp>
        <p:sp>
          <p:nvSpPr>
            <p:cNvPr id="33" name="MH_Other_6"/>
            <p:cNvSpPr/>
            <p:nvPr>
              <p:custDataLst>
                <p:tags r:id="rId2"/>
              </p:custDataLst>
            </p:nvPr>
          </p:nvSpPr>
          <p:spPr bwMode="auto">
            <a:xfrm>
              <a:off x="3202305" y="2114476"/>
              <a:ext cx="1367061" cy="510779"/>
            </a:xfrm>
            <a:custGeom>
              <a:avLst/>
              <a:gdLst>
                <a:gd name="T0" fmla="*/ 477 w 1299"/>
                <a:gd name="T1" fmla="*/ 0 h 514"/>
                <a:gd name="T2" fmla="*/ 786 w 1299"/>
                <a:gd name="T3" fmla="*/ 0 h 514"/>
                <a:gd name="T4" fmla="*/ 1299 w 1299"/>
                <a:gd name="T5" fmla="*/ 514 h 514"/>
                <a:gd name="T6" fmla="*/ 0 w 1299"/>
                <a:gd name="T7" fmla="*/ 514 h 514"/>
                <a:gd name="T8" fmla="*/ 477 w 1299"/>
                <a:gd name="T9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9" h="514">
                  <a:moveTo>
                    <a:pt x="477" y="0"/>
                  </a:moveTo>
                  <a:lnTo>
                    <a:pt x="786" y="0"/>
                  </a:lnTo>
                  <a:lnTo>
                    <a:pt x="1299" y="514"/>
                  </a:lnTo>
                  <a:lnTo>
                    <a:pt x="0" y="514"/>
                  </a:lnTo>
                  <a:lnTo>
                    <a:pt x="477" y="0"/>
                  </a:lnTo>
                  <a:close/>
                </a:path>
              </a:pathLst>
            </a:custGeom>
            <a:solidFill>
              <a:srgbClr val="00B0F0">
                <a:alpha val="80000"/>
              </a:srgbClr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zh-CN" altLang="en-US" kern="0">
                <a:solidFill>
                  <a:prstClr val="black"/>
                </a:solidFill>
                <a:latin typeface="Arial" panose="020B0604020202020204"/>
              </a:endParaRPr>
            </a:p>
          </p:txBody>
        </p:sp>
        <p:sp>
          <p:nvSpPr>
            <p:cNvPr id="34" name="MH_Other_9"/>
            <p:cNvSpPr>
              <a:spLocks noChangeAspect="1" noEditPoints="1"/>
            </p:cNvSpPr>
            <p:nvPr>
              <p:custDataLst>
                <p:tags r:id="rId3"/>
              </p:custDataLst>
            </p:nvPr>
          </p:nvSpPr>
          <p:spPr bwMode="auto">
            <a:xfrm>
              <a:off x="3766769" y="2466901"/>
              <a:ext cx="328851" cy="315516"/>
            </a:xfrm>
            <a:custGeom>
              <a:avLst/>
              <a:gdLst>
                <a:gd name="T0" fmla="*/ 760006211 w 104"/>
                <a:gd name="T1" fmla="*/ 595884000 h 105"/>
                <a:gd name="T2" fmla="*/ 760006211 w 104"/>
                <a:gd name="T3" fmla="*/ 297942000 h 105"/>
                <a:gd name="T4" fmla="*/ 592544419 w 104"/>
                <a:gd name="T5" fmla="*/ 297942000 h 105"/>
                <a:gd name="T6" fmla="*/ 592544419 w 104"/>
                <a:gd name="T7" fmla="*/ 595884000 h 105"/>
                <a:gd name="T8" fmla="*/ 309153610 w 104"/>
                <a:gd name="T9" fmla="*/ 595884000 h 105"/>
                <a:gd name="T10" fmla="*/ 309153610 w 104"/>
                <a:gd name="T11" fmla="*/ 764286000 h 105"/>
                <a:gd name="T12" fmla="*/ 592544419 w 104"/>
                <a:gd name="T13" fmla="*/ 764286000 h 105"/>
                <a:gd name="T14" fmla="*/ 592544419 w 104"/>
                <a:gd name="T15" fmla="*/ 1062228000 h 105"/>
                <a:gd name="T16" fmla="*/ 760006211 w 104"/>
                <a:gd name="T17" fmla="*/ 1062228000 h 105"/>
                <a:gd name="T18" fmla="*/ 760006211 w 104"/>
                <a:gd name="T19" fmla="*/ 764286000 h 105"/>
                <a:gd name="T20" fmla="*/ 1043397020 w 104"/>
                <a:gd name="T21" fmla="*/ 764286000 h 105"/>
                <a:gd name="T22" fmla="*/ 1043397020 w 104"/>
                <a:gd name="T23" fmla="*/ 595884000 h 105"/>
                <a:gd name="T24" fmla="*/ 760006211 w 104"/>
                <a:gd name="T25" fmla="*/ 595884000 h 105"/>
                <a:gd name="T26" fmla="*/ 669836408 w 104"/>
                <a:gd name="T27" fmla="*/ 0 h 105"/>
                <a:gd name="T28" fmla="*/ 0 w 104"/>
                <a:gd name="T29" fmla="*/ 686562000 h 105"/>
                <a:gd name="T30" fmla="*/ 669836408 w 104"/>
                <a:gd name="T31" fmla="*/ 1360170000 h 105"/>
                <a:gd name="T32" fmla="*/ 1339669229 w 104"/>
                <a:gd name="T33" fmla="*/ 686562000 h 105"/>
                <a:gd name="T34" fmla="*/ 669836408 w 104"/>
                <a:gd name="T35" fmla="*/ 0 h 105"/>
                <a:gd name="T36" fmla="*/ 669836408 w 104"/>
                <a:gd name="T37" fmla="*/ 1204722000 h 105"/>
                <a:gd name="T38" fmla="*/ 154576805 w 104"/>
                <a:gd name="T39" fmla="*/ 686562000 h 105"/>
                <a:gd name="T40" fmla="*/ 669836408 w 104"/>
                <a:gd name="T41" fmla="*/ 155448000 h 105"/>
                <a:gd name="T42" fmla="*/ 1197973825 w 104"/>
                <a:gd name="T43" fmla="*/ 686562000 h 105"/>
                <a:gd name="T44" fmla="*/ 669836408 w 104"/>
                <a:gd name="T45" fmla="*/ 1204722000 h 10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04" h="105">
                  <a:moveTo>
                    <a:pt x="59" y="46"/>
                  </a:moveTo>
                  <a:cubicBezTo>
                    <a:pt x="59" y="23"/>
                    <a:pt x="59" y="23"/>
                    <a:pt x="59" y="23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4" y="59"/>
                    <a:pt x="24" y="59"/>
                    <a:pt x="24" y="59"/>
                  </a:cubicBezTo>
                  <a:cubicBezTo>
                    <a:pt x="46" y="59"/>
                    <a:pt x="46" y="59"/>
                    <a:pt x="46" y="59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59" y="82"/>
                    <a:pt x="59" y="82"/>
                    <a:pt x="59" y="82"/>
                  </a:cubicBezTo>
                  <a:cubicBezTo>
                    <a:pt x="59" y="59"/>
                    <a:pt x="59" y="59"/>
                    <a:pt x="59" y="59"/>
                  </a:cubicBezTo>
                  <a:cubicBezTo>
                    <a:pt x="81" y="59"/>
                    <a:pt x="81" y="59"/>
                    <a:pt x="81" y="59"/>
                  </a:cubicBezTo>
                  <a:cubicBezTo>
                    <a:pt x="81" y="46"/>
                    <a:pt x="81" y="46"/>
                    <a:pt x="81" y="46"/>
                  </a:cubicBezTo>
                  <a:lnTo>
                    <a:pt x="59" y="46"/>
                  </a:lnTo>
                  <a:close/>
                  <a:moveTo>
                    <a:pt x="52" y="0"/>
                  </a:moveTo>
                  <a:cubicBezTo>
                    <a:pt x="23" y="0"/>
                    <a:pt x="0" y="24"/>
                    <a:pt x="0" y="53"/>
                  </a:cubicBezTo>
                  <a:cubicBezTo>
                    <a:pt x="0" y="81"/>
                    <a:pt x="23" y="105"/>
                    <a:pt x="52" y="105"/>
                  </a:cubicBezTo>
                  <a:cubicBezTo>
                    <a:pt x="81" y="105"/>
                    <a:pt x="104" y="81"/>
                    <a:pt x="104" y="53"/>
                  </a:cubicBezTo>
                  <a:cubicBezTo>
                    <a:pt x="104" y="24"/>
                    <a:pt x="81" y="0"/>
                    <a:pt x="52" y="0"/>
                  </a:cubicBezTo>
                  <a:close/>
                  <a:moveTo>
                    <a:pt x="52" y="93"/>
                  </a:moveTo>
                  <a:cubicBezTo>
                    <a:pt x="30" y="93"/>
                    <a:pt x="12" y="75"/>
                    <a:pt x="12" y="53"/>
                  </a:cubicBezTo>
                  <a:cubicBezTo>
                    <a:pt x="12" y="30"/>
                    <a:pt x="30" y="12"/>
                    <a:pt x="52" y="12"/>
                  </a:cubicBezTo>
                  <a:cubicBezTo>
                    <a:pt x="74" y="12"/>
                    <a:pt x="93" y="30"/>
                    <a:pt x="93" y="53"/>
                  </a:cubicBezTo>
                  <a:cubicBezTo>
                    <a:pt x="93" y="75"/>
                    <a:pt x="74" y="93"/>
                    <a:pt x="52" y="93"/>
                  </a:cubicBezTo>
                  <a:close/>
                </a:path>
              </a:pathLst>
            </a:custGeom>
            <a:solidFill>
              <a:sysClr val="window" lastClr="FFFFFF">
                <a:alpha val="87842"/>
              </a:sys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zh-CN" altLang="en-US" kern="0">
                <a:solidFill>
                  <a:prstClr val="black"/>
                </a:solidFill>
                <a:latin typeface="Arial" panose="020B0604020202020204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5008832" y="1358401"/>
            <a:ext cx="1768478" cy="1920126"/>
            <a:chOff x="4028841" y="2682404"/>
            <a:chExt cx="1081050" cy="1295400"/>
          </a:xfrm>
        </p:grpSpPr>
        <p:sp>
          <p:nvSpPr>
            <p:cNvPr id="36" name="MH_Other_7"/>
            <p:cNvSpPr/>
            <p:nvPr>
              <p:custDataLst>
                <p:tags r:id="rId4"/>
              </p:custDataLst>
            </p:nvPr>
          </p:nvSpPr>
          <p:spPr bwMode="auto">
            <a:xfrm>
              <a:off x="4569367" y="2682404"/>
              <a:ext cx="540524" cy="1295400"/>
            </a:xfrm>
            <a:custGeom>
              <a:avLst/>
              <a:gdLst>
                <a:gd name="T0" fmla="*/ 514 w 514"/>
                <a:gd name="T1" fmla="*/ 824 h 1302"/>
                <a:gd name="T2" fmla="*/ 514 w 514"/>
                <a:gd name="T3" fmla="*/ 513 h 1302"/>
                <a:gd name="T4" fmla="*/ 0 w 514"/>
                <a:gd name="T5" fmla="*/ 0 h 1302"/>
                <a:gd name="T6" fmla="*/ 0 w 514"/>
                <a:gd name="T7" fmla="*/ 1302 h 1302"/>
                <a:gd name="T8" fmla="*/ 514 w 514"/>
                <a:gd name="T9" fmla="*/ 824 h 1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4" h="1302">
                  <a:moveTo>
                    <a:pt x="514" y="824"/>
                  </a:moveTo>
                  <a:lnTo>
                    <a:pt x="514" y="513"/>
                  </a:lnTo>
                  <a:lnTo>
                    <a:pt x="0" y="0"/>
                  </a:lnTo>
                  <a:lnTo>
                    <a:pt x="0" y="1302"/>
                  </a:lnTo>
                  <a:lnTo>
                    <a:pt x="514" y="824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zh-CN" altLang="en-US" kern="0">
                <a:solidFill>
                  <a:prstClr val="black"/>
                </a:solidFill>
                <a:latin typeface="Arial" panose="020B0604020202020204"/>
              </a:endParaRPr>
            </a:p>
          </p:txBody>
        </p:sp>
        <p:sp>
          <p:nvSpPr>
            <p:cNvPr id="37" name="MH_Other_8"/>
            <p:cNvSpPr/>
            <p:nvPr>
              <p:custDataLst>
                <p:tags r:id="rId5"/>
              </p:custDataLst>
            </p:nvPr>
          </p:nvSpPr>
          <p:spPr bwMode="auto">
            <a:xfrm>
              <a:off x="4028841" y="2682404"/>
              <a:ext cx="540525" cy="1295400"/>
            </a:xfrm>
            <a:custGeom>
              <a:avLst/>
              <a:gdLst>
                <a:gd name="T0" fmla="*/ 0 w 514"/>
                <a:gd name="T1" fmla="*/ 824 h 1302"/>
                <a:gd name="T2" fmla="*/ 0 w 514"/>
                <a:gd name="T3" fmla="*/ 513 h 1302"/>
                <a:gd name="T4" fmla="*/ 514 w 514"/>
                <a:gd name="T5" fmla="*/ 0 h 1302"/>
                <a:gd name="T6" fmla="*/ 514 w 514"/>
                <a:gd name="T7" fmla="*/ 1302 h 1302"/>
                <a:gd name="T8" fmla="*/ 0 w 514"/>
                <a:gd name="T9" fmla="*/ 824 h 1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4" h="1302">
                  <a:moveTo>
                    <a:pt x="0" y="824"/>
                  </a:moveTo>
                  <a:lnTo>
                    <a:pt x="0" y="513"/>
                  </a:lnTo>
                  <a:lnTo>
                    <a:pt x="514" y="0"/>
                  </a:lnTo>
                  <a:lnTo>
                    <a:pt x="514" y="1302"/>
                  </a:lnTo>
                  <a:lnTo>
                    <a:pt x="0" y="824"/>
                  </a:lnTo>
                  <a:close/>
                </a:path>
              </a:pathLst>
            </a:custGeom>
            <a:solidFill>
              <a:srgbClr val="0070C0">
                <a:alpha val="80000"/>
              </a:srgbClr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zh-CN" altLang="en-US" kern="0">
                <a:solidFill>
                  <a:prstClr val="black"/>
                </a:solidFill>
                <a:latin typeface="Arial" panose="020B0604020202020204"/>
              </a:endParaRPr>
            </a:p>
          </p:txBody>
        </p:sp>
        <p:sp>
          <p:nvSpPr>
            <p:cNvPr id="38" name="MH_Other_10"/>
            <p:cNvSpPr>
              <a:spLocks noChangeAspect="1" noEditPoints="1"/>
            </p:cNvSpPr>
            <p:nvPr>
              <p:custDataLst>
                <p:tags r:id="rId6"/>
              </p:custDataLst>
            </p:nvPr>
          </p:nvSpPr>
          <p:spPr bwMode="auto">
            <a:xfrm>
              <a:off x="4390452" y="3194373"/>
              <a:ext cx="370429" cy="317897"/>
            </a:xfrm>
            <a:custGeom>
              <a:avLst/>
              <a:gdLst>
                <a:gd name="T0" fmla="*/ 812168355 w 106"/>
                <a:gd name="T1" fmla="*/ 969364271 h 95"/>
                <a:gd name="T2" fmla="*/ 577891455 w 106"/>
                <a:gd name="T3" fmla="*/ 1144165830 h 95"/>
                <a:gd name="T4" fmla="*/ 577891455 w 106"/>
                <a:gd name="T5" fmla="*/ 889907201 h 95"/>
                <a:gd name="T6" fmla="*/ 312371836 w 106"/>
                <a:gd name="T7" fmla="*/ 492625845 h 95"/>
                <a:gd name="T8" fmla="*/ 0 w 106"/>
                <a:gd name="T9" fmla="*/ 874015787 h 95"/>
                <a:gd name="T10" fmla="*/ 624743672 w 106"/>
                <a:gd name="T11" fmla="*/ 1303079970 h 95"/>
                <a:gd name="T12" fmla="*/ 827789714 w 106"/>
                <a:gd name="T13" fmla="*/ 1287188556 h 95"/>
                <a:gd name="T14" fmla="*/ 1046449208 w 106"/>
                <a:gd name="T15" fmla="*/ 1509664358 h 95"/>
                <a:gd name="T16" fmla="*/ 983975632 w 106"/>
                <a:gd name="T17" fmla="*/ 1239514314 h 95"/>
                <a:gd name="T18" fmla="*/ 1249491297 w 106"/>
                <a:gd name="T19" fmla="*/ 953472857 h 95"/>
                <a:gd name="T20" fmla="*/ 999593038 w 106"/>
                <a:gd name="T21" fmla="*/ 985255685 h 95"/>
                <a:gd name="T22" fmla="*/ 812168355 w 106"/>
                <a:gd name="T23" fmla="*/ 969364271 h 95"/>
                <a:gd name="T24" fmla="*/ 1030831803 w 106"/>
                <a:gd name="T25" fmla="*/ 0 h 95"/>
                <a:gd name="T26" fmla="*/ 406084177 w 106"/>
                <a:gd name="T27" fmla="*/ 429064183 h 95"/>
                <a:gd name="T28" fmla="*/ 671599842 w 106"/>
                <a:gd name="T29" fmla="*/ 794558717 h 95"/>
                <a:gd name="T30" fmla="*/ 671599842 w 106"/>
                <a:gd name="T31" fmla="*/ 969364271 h 95"/>
                <a:gd name="T32" fmla="*/ 843407120 w 106"/>
                <a:gd name="T33" fmla="*/ 842232959 h 95"/>
                <a:gd name="T34" fmla="*/ 1030831803 w 106"/>
                <a:gd name="T35" fmla="*/ 874015787 h 95"/>
                <a:gd name="T36" fmla="*/ 1655575475 w 106"/>
                <a:gd name="T37" fmla="*/ 429064183 h 95"/>
                <a:gd name="T38" fmla="*/ 1030831803 w 106"/>
                <a:gd name="T39" fmla="*/ 0 h 9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06" h="95">
                  <a:moveTo>
                    <a:pt x="52" y="61"/>
                  </a:moveTo>
                  <a:cubicBezTo>
                    <a:pt x="50" y="62"/>
                    <a:pt x="37" y="72"/>
                    <a:pt x="37" y="72"/>
                  </a:cubicBezTo>
                  <a:cubicBezTo>
                    <a:pt x="37" y="72"/>
                    <a:pt x="37" y="59"/>
                    <a:pt x="37" y="56"/>
                  </a:cubicBezTo>
                  <a:cubicBezTo>
                    <a:pt x="26" y="50"/>
                    <a:pt x="20" y="41"/>
                    <a:pt x="20" y="31"/>
                  </a:cubicBezTo>
                  <a:cubicBezTo>
                    <a:pt x="8" y="36"/>
                    <a:pt x="0" y="45"/>
                    <a:pt x="0" y="55"/>
                  </a:cubicBezTo>
                  <a:cubicBezTo>
                    <a:pt x="0" y="70"/>
                    <a:pt x="18" y="82"/>
                    <a:pt x="40" y="82"/>
                  </a:cubicBezTo>
                  <a:cubicBezTo>
                    <a:pt x="45" y="82"/>
                    <a:pt x="49" y="82"/>
                    <a:pt x="53" y="81"/>
                  </a:cubicBezTo>
                  <a:cubicBezTo>
                    <a:pt x="67" y="95"/>
                    <a:pt x="67" y="95"/>
                    <a:pt x="67" y="95"/>
                  </a:cubicBezTo>
                  <a:cubicBezTo>
                    <a:pt x="63" y="78"/>
                    <a:pt x="63" y="78"/>
                    <a:pt x="63" y="78"/>
                  </a:cubicBezTo>
                  <a:cubicBezTo>
                    <a:pt x="72" y="74"/>
                    <a:pt x="78" y="67"/>
                    <a:pt x="80" y="60"/>
                  </a:cubicBezTo>
                  <a:cubicBezTo>
                    <a:pt x="75" y="61"/>
                    <a:pt x="69" y="62"/>
                    <a:pt x="64" y="62"/>
                  </a:cubicBezTo>
                  <a:cubicBezTo>
                    <a:pt x="60" y="62"/>
                    <a:pt x="56" y="62"/>
                    <a:pt x="52" y="61"/>
                  </a:cubicBezTo>
                  <a:close/>
                  <a:moveTo>
                    <a:pt x="66" y="0"/>
                  </a:moveTo>
                  <a:cubicBezTo>
                    <a:pt x="44" y="0"/>
                    <a:pt x="26" y="12"/>
                    <a:pt x="26" y="27"/>
                  </a:cubicBezTo>
                  <a:cubicBezTo>
                    <a:pt x="26" y="36"/>
                    <a:pt x="33" y="45"/>
                    <a:pt x="43" y="50"/>
                  </a:cubicBezTo>
                  <a:cubicBezTo>
                    <a:pt x="43" y="61"/>
                    <a:pt x="43" y="61"/>
                    <a:pt x="43" y="61"/>
                  </a:cubicBezTo>
                  <a:cubicBezTo>
                    <a:pt x="54" y="53"/>
                    <a:pt x="54" y="53"/>
                    <a:pt x="54" y="53"/>
                  </a:cubicBezTo>
                  <a:cubicBezTo>
                    <a:pt x="57" y="54"/>
                    <a:pt x="62" y="55"/>
                    <a:pt x="66" y="55"/>
                  </a:cubicBezTo>
                  <a:cubicBezTo>
                    <a:pt x="88" y="55"/>
                    <a:pt x="106" y="42"/>
                    <a:pt x="106" y="27"/>
                  </a:cubicBezTo>
                  <a:cubicBezTo>
                    <a:pt x="106" y="12"/>
                    <a:pt x="88" y="0"/>
                    <a:pt x="66" y="0"/>
                  </a:cubicBezTo>
                  <a:close/>
                </a:path>
              </a:pathLst>
            </a:custGeom>
            <a:solidFill>
              <a:sysClr val="window" lastClr="FFFFFF">
                <a:alpha val="89018"/>
              </a:sys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zh-CN" altLang="en-US" kern="0">
                <a:solidFill>
                  <a:prstClr val="black"/>
                </a:solidFill>
                <a:latin typeface="Arial" panose="020B0604020202020204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5967944" y="2588483"/>
            <a:ext cx="2216288" cy="1542190"/>
            <a:chOff x="4575666" y="2114476"/>
            <a:chExt cx="1369581" cy="1021557"/>
          </a:xfrm>
        </p:grpSpPr>
        <p:sp>
          <p:nvSpPr>
            <p:cNvPr id="40" name="MH_Other_1"/>
            <p:cNvSpPr/>
            <p:nvPr>
              <p:custDataLst>
                <p:tags r:id="rId7"/>
              </p:custDataLst>
            </p:nvPr>
          </p:nvSpPr>
          <p:spPr bwMode="auto">
            <a:xfrm>
              <a:off x="4575666" y="2114476"/>
              <a:ext cx="1369581" cy="510779"/>
            </a:xfrm>
            <a:custGeom>
              <a:avLst/>
              <a:gdLst>
                <a:gd name="T0" fmla="*/ 824 w 1302"/>
                <a:gd name="T1" fmla="*/ 0 h 514"/>
                <a:gd name="T2" fmla="*/ 513 w 1302"/>
                <a:gd name="T3" fmla="*/ 0 h 514"/>
                <a:gd name="T4" fmla="*/ 0 w 1302"/>
                <a:gd name="T5" fmla="*/ 514 h 514"/>
                <a:gd name="T6" fmla="*/ 1302 w 1302"/>
                <a:gd name="T7" fmla="*/ 514 h 514"/>
                <a:gd name="T8" fmla="*/ 824 w 1302"/>
                <a:gd name="T9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2" h="514">
                  <a:moveTo>
                    <a:pt x="824" y="0"/>
                  </a:moveTo>
                  <a:lnTo>
                    <a:pt x="513" y="0"/>
                  </a:lnTo>
                  <a:lnTo>
                    <a:pt x="0" y="514"/>
                  </a:lnTo>
                  <a:lnTo>
                    <a:pt x="1302" y="514"/>
                  </a:lnTo>
                  <a:lnTo>
                    <a:pt x="824" y="0"/>
                  </a:lnTo>
                  <a:close/>
                </a:path>
              </a:pathLst>
            </a:custGeom>
            <a:solidFill>
              <a:srgbClr val="00B0F0">
                <a:lumMod val="60000"/>
                <a:lumOff val="40000"/>
              </a:srgbClr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zh-CN" altLang="en-US" kern="0">
                <a:solidFill>
                  <a:prstClr val="black"/>
                </a:solidFill>
                <a:latin typeface="Arial" panose="020B0604020202020204"/>
              </a:endParaRPr>
            </a:p>
          </p:txBody>
        </p:sp>
        <p:sp>
          <p:nvSpPr>
            <p:cNvPr id="41" name="MH_Other_2"/>
            <p:cNvSpPr/>
            <p:nvPr>
              <p:custDataLst>
                <p:tags r:id="rId8"/>
              </p:custDataLst>
            </p:nvPr>
          </p:nvSpPr>
          <p:spPr bwMode="auto">
            <a:xfrm>
              <a:off x="4575666" y="2625255"/>
              <a:ext cx="1369581" cy="510778"/>
            </a:xfrm>
            <a:custGeom>
              <a:avLst/>
              <a:gdLst>
                <a:gd name="T0" fmla="*/ 824 w 1302"/>
                <a:gd name="T1" fmla="*/ 514 h 514"/>
                <a:gd name="T2" fmla="*/ 513 w 1302"/>
                <a:gd name="T3" fmla="*/ 514 h 514"/>
                <a:gd name="T4" fmla="*/ 0 w 1302"/>
                <a:gd name="T5" fmla="*/ 0 h 514"/>
                <a:gd name="T6" fmla="*/ 1302 w 1302"/>
                <a:gd name="T7" fmla="*/ 0 h 514"/>
                <a:gd name="T8" fmla="*/ 824 w 1302"/>
                <a:gd name="T9" fmla="*/ 514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2" h="514">
                  <a:moveTo>
                    <a:pt x="824" y="514"/>
                  </a:moveTo>
                  <a:lnTo>
                    <a:pt x="513" y="514"/>
                  </a:lnTo>
                  <a:lnTo>
                    <a:pt x="0" y="0"/>
                  </a:lnTo>
                  <a:lnTo>
                    <a:pt x="1302" y="0"/>
                  </a:lnTo>
                  <a:lnTo>
                    <a:pt x="824" y="514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zh-CN" altLang="en-US" kern="0">
                <a:solidFill>
                  <a:prstClr val="black"/>
                </a:solidFill>
                <a:latin typeface="Arial" panose="020B0604020202020204"/>
              </a:endParaRPr>
            </a:p>
          </p:txBody>
        </p:sp>
        <p:sp>
          <p:nvSpPr>
            <p:cNvPr id="42" name="MH_Other_11"/>
            <p:cNvSpPr>
              <a:spLocks noChangeAspect="1" noEditPoints="1"/>
            </p:cNvSpPr>
            <p:nvPr>
              <p:custDataLst>
                <p:tags r:id="rId9"/>
              </p:custDataLst>
            </p:nvPr>
          </p:nvSpPr>
          <p:spPr bwMode="auto">
            <a:xfrm>
              <a:off x="4983894" y="2450232"/>
              <a:ext cx="554384" cy="303610"/>
            </a:xfrm>
            <a:custGeom>
              <a:avLst/>
              <a:gdLst>
                <a:gd name="T0" fmla="*/ 2147483646 w 132"/>
                <a:gd name="T1" fmla="*/ 764997897 h 67"/>
                <a:gd name="T2" fmla="*/ 2147483646 w 132"/>
                <a:gd name="T3" fmla="*/ 941536290 h 67"/>
                <a:gd name="T4" fmla="*/ 2147483646 w 132"/>
                <a:gd name="T5" fmla="*/ 1088649810 h 67"/>
                <a:gd name="T6" fmla="*/ 2147483646 w 132"/>
                <a:gd name="T7" fmla="*/ 1618259564 h 67"/>
                <a:gd name="T8" fmla="*/ 2147483646 w 132"/>
                <a:gd name="T9" fmla="*/ 1618259564 h 67"/>
                <a:gd name="T10" fmla="*/ 2147483646 w 132"/>
                <a:gd name="T11" fmla="*/ 1441721171 h 67"/>
                <a:gd name="T12" fmla="*/ 2147483646 w 132"/>
                <a:gd name="T13" fmla="*/ 1971336351 h 67"/>
                <a:gd name="T14" fmla="*/ 2147483646 w 132"/>
                <a:gd name="T15" fmla="*/ 1971336351 h 67"/>
                <a:gd name="T16" fmla="*/ 2147483646 w 132"/>
                <a:gd name="T17" fmla="*/ 1765378510 h 67"/>
                <a:gd name="T18" fmla="*/ 2147483646 w 132"/>
                <a:gd name="T19" fmla="*/ 1971336351 h 67"/>
                <a:gd name="T20" fmla="*/ 2147483646 w 132"/>
                <a:gd name="T21" fmla="*/ 1971336351 h 67"/>
                <a:gd name="T22" fmla="*/ 2147483646 w 132"/>
                <a:gd name="T23" fmla="*/ 1441721171 h 67"/>
                <a:gd name="T24" fmla="*/ 2147483646 w 132"/>
                <a:gd name="T25" fmla="*/ 1618259564 h 67"/>
                <a:gd name="T26" fmla="*/ 2147483646 w 132"/>
                <a:gd name="T27" fmla="*/ 1618259564 h 67"/>
                <a:gd name="T28" fmla="*/ 2147483646 w 132"/>
                <a:gd name="T29" fmla="*/ 1088649810 h 67"/>
                <a:gd name="T30" fmla="*/ 2147483646 w 132"/>
                <a:gd name="T31" fmla="*/ 941536290 h 67"/>
                <a:gd name="T32" fmla="*/ 2147483646 w 132"/>
                <a:gd name="T33" fmla="*/ 764997897 h 67"/>
                <a:gd name="T34" fmla="*/ 405775621 w 132"/>
                <a:gd name="T35" fmla="*/ 764997897 h 67"/>
                <a:gd name="T36" fmla="*/ 247974518 w 132"/>
                <a:gd name="T37" fmla="*/ 941536290 h 67"/>
                <a:gd name="T38" fmla="*/ 293061226 w 132"/>
                <a:gd name="T39" fmla="*/ 1088649810 h 67"/>
                <a:gd name="T40" fmla="*/ 45086708 w 132"/>
                <a:gd name="T41" fmla="*/ 1618259564 h 67"/>
                <a:gd name="T42" fmla="*/ 67627687 w 132"/>
                <a:gd name="T43" fmla="*/ 1618259564 h 67"/>
                <a:gd name="T44" fmla="*/ 247974518 w 132"/>
                <a:gd name="T45" fmla="*/ 1441721171 h 67"/>
                <a:gd name="T46" fmla="*/ 157801102 w 132"/>
                <a:gd name="T47" fmla="*/ 1971336351 h 67"/>
                <a:gd name="T48" fmla="*/ 293061226 w 132"/>
                <a:gd name="T49" fmla="*/ 1971336351 h 67"/>
                <a:gd name="T50" fmla="*/ 405775621 w 132"/>
                <a:gd name="T51" fmla="*/ 1765378510 h 67"/>
                <a:gd name="T52" fmla="*/ 495949036 w 132"/>
                <a:gd name="T53" fmla="*/ 1971336351 h 67"/>
                <a:gd name="T54" fmla="*/ 631209160 w 132"/>
                <a:gd name="T55" fmla="*/ 1971336351 h 67"/>
                <a:gd name="T56" fmla="*/ 541035744 w 132"/>
                <a:gd name="T57" fmla="*/ 1441721171 h 67"/>
                <a:gd name="T58" fmla="*/ 721377825 w 132"/>
                <a:gd name="T59" fmla="*/ 1618259564 h 67"/>
                <a:gd name="T60" fmla="*/ 743923555 w 132"/>
                <a:gd name="T61" fmla="*/ 1618259564 h 67"/>
                <a:gd name="T62" fmla="*/ 495949036 w 132"/>
                <a:gd name="T63" fmla="*/ 1088649810 h 67"/>
                <a:gd name="T64" fmla="*/ 541035744 w 132"/>
                <a:gd name="T65" fmla="*/ 941536290 h 67"/>
                <a:gd name="T66" fmla="*/ 405775621 w 132"/>
                <a:gd name="T67" fmla="*/ 764997897 h 67"/>
                <a:gd name="T68" fmla="*/ 1510388088 w 132"/>
                <a:gd name="T69" fmla="*/ 0 h 67"/>
                <a:gd name="T70" fmla="*/ 1284954548 w 132"/>
                <a:gd name="T71" fmla="*/ 294227039 h 67"/>
                <a:gd name="T72" fmla="*/ 1352586985 w 132"/>
                <a:gd name="T73" fmla="*/ 529615181 h 67"/>
                <a:gd name="T74" fmla="*/ 946811365 w 132"/>
                <a:gd name="T75" fmla="*/ 1382876848 h 67"/>
                <a:gd name="T76" fmla="*/ 991898073 w 132"/>
                <a:gd name="T77" fmla="*/ 1412301722 h 67"/>
                <a:gd name="T78" fmla="*/ 1262413570 w 132"/>
                <a:gd name="T79" fmla="*/ 1118069258 h 67"/>
                <a:gd name="T80" fmla="*/ 1127153446 w 132"/>
                <a:gd name="T81" fmla="*/ 1971336351 h 67"/>
                <a:gd name="T82" fmla="*/ 1352586985 w 132"/>
                <a:gd name="T83" fmla="*/ 1971336351 h 67"/>
                <a:gd name="T84" fmla="*/ 1510388088 w 132"/>
                <a:gd name="T85" fmla="*/ 1618259564 h 67"/>
                <a:gd name="T86" fmla="*/ 1668189190 w 132"/>
                <a:gd name="T87" fmla="*/ 1971336351 h 67"/>
                <a:gd name="T88" fmla="*/ 1893622730 w 132"/>
                <a:gd name="T89" fmla="*/ 1971336351 h 67"/>
                <a:gd name="T90" fmla="*/ 1758362606 w 132"/>
                <a:gd name="T91" fmla="*/ 1118069258 h 67"/>
                <a:gd name="T92" fmla="*/ 2028878103 w 132"/>
                <a:gd name="T93" fmla="*/ 1412301722 h 67"/>
                <a:gd name="T94" fmla="*/ 2073964811 w 132"/>
                <a:gd name="T95" fmla="*/ 1382876848 h 67"/>
                <a:gd name="T96" fmla="*/ 1668189190 w 132"/>
                <a:gd name="T97" fmla="*/ 529615181 h 67"/>
                <a:gd name="T98" fmla="*/ 1735816877 w 132"/>
                <a:gd name="T99" fmla="*/ 294227039 h 67"/>
                <a:gd name="T100" fmla="*/ 1510388088 w 132"/>
                <a:gd name="T101" fmla="*/ 0 h 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32" h="67">
                  <a:moveTo>
                    <a:pt x="114" y="26"/>
                  </a:moveTo>
                  <a:cubicBezTo>
                    <a:pt x="111" y="26"/>
                    <a:pt x="108" y="29"/>
                    <a:pt x="108" y="32"/>
                  </a:cubicBezTo>
                  <a:cubicBezTo>
                    <a:pt x="108" y="34"/>
                    <a:pt x="109" y="36"/>
                    <a:pt x="110" y="37"/>
                  </a:cubicBezTo>
                  <a:cubicBezTo>
                    <a:pt x="104" y="40"/>
                    <a:pt x="96" y="53"/>
                    <a:pt x="99" y="55"/>
                  </a:cubicBezTo>
                  <a:cubicBezTo>
                    <a:pt x="99" y="55"/>
                    <a:pt x="100" y="55"/>
                    <a:pt x="100" y="55"/>
                  </a:cubicBezTo>
                  <a:cubicBezTo>
                    <a:pt x="102" y="55"/>
                    <a:pt x="105" y="52"/>
                    <a:pt x="107" y="49"/>
                  </a:cubicBezTo>
                  <a:cubicBezTo>
                    <a:pt x="106" y="55"/>
                    <a:pt x="105" y="62"/>
                    <a:pt x="104" y="67"/>
                  </a:cubicBezTo>
                  <a:cubicBezTo>
                    <a:pt x="110" y="67"/>
                    <a:pt x="110" y="67"/>
                    <a:pt x="110" y="67"/>
                  </a:cubicBezTo>
                  <a:cubicBezTo>
                    <a:pt x="110" y="64"/>
                    <a:pt x="112" y="60"/>
                    <a:pt x="114" y="60"/>
                  </a:cubicBezTo>
                  <a:cubicBezTo>
                    <a:pt x="116" y="60"/>
                    <a:pt x="119" y="64"/>
                    <a:pt x="119" y="67"/>
                  </a:cubicBezTo>
                  <a:cubicBezTo>
                    <a:pt x="124" y="67"/>
                    <a:pt x="124" y="67"/>
                    <a:pt x="124" y="67"/>
                  </a:cubicBezTo>
                  <a:cubicBezTo>
                    <a:pt x="124" y="62"/>
                    <a:pt x="123" y="55"/>
                    <a:pt x="121" y="49"/>
                  </a:cubicBezTo>
                  <a:cubicBezTo>
                    <a:pt x="123" y="52"/>
                    <a:pt x="126" y="55"/>
                    <a:pt x="128" y="55"/>
                  </a:cubicBezTo>
                  <a:cubicBezTo>
                    <a:pt x="129" y="55"/>
                    <a:pt x="129" y="55"/>
                    <a:pt x="130" y="55"/>
                  </a:cubicBezTo>
                  <a:cubicBezTo>
                    <a:pt x="132" y="53"/>
                    <a:pt x="125" y="40"/>
                    <a:pt x="118" y="37"/>
                  </a:cubicBezTo>
                  <a:cubicBezTo>
                    <a:pt x="120" y="36"/>
                    <a:pt x="121" y="34"/>
                    <a:pt x="121" y="32"/>
                  </a:cubicBezTo>
                  <a:cubicBezTo>
                    <a:pt x="121" y="29"/>
                    <a:pt x="118" y="26"/>
                    <a:pt x="114" y="26"/>
                  </a:cubicBezTo>
                  <a:moveTo>
                    <a:pt x="18" y="26"/>
                  </a:moveTo>
                  <a:cubicBezTo>
                    <a:pt x="14" y="26"/>
                    <a:pt x="11" y="29"/>
                    <a:pt x="11" y="32"/>
                  </a:cubicBezTo>
                  <a:cubicBezTo>
                    <a:pt x="11" y="34"/>
                    <a:pt x="12" y="36"/>
                    <a:pt x="13" y="37"/>
                  </a:cubicBezTo>
                  <a:cubicBezTo>
                    <a:pt x="7" y="40"/>
                    <a:pt x="0" y="53"/>
                    <a:pt x="2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6" y="55"/>
                    <a:pt x="8" y="52"/>
                    <a:pt x="11" y="49"/>
                  </a:cubicBezTo>
                  <a:cubicBezTo>
                    <a:pt x="9" y="55"/>
                    <a:pt x="8" y="62"/>
                    <a:pt x="7" y="67"/>
                  </a:cubicBezTo>
                  <a:cubicBezTo>
                    <a:pt x="13" y="67"/>
                    <a:pt x="13" y="67"/>
                    <a:pt x="13" y="67"/>
                  </a:cubicBezTo>
                  <a:cubicBezTo>
                    <a:pt x="13" y="64"/>
                    <a:pt x="15" y="60"/>
                    <a:pt x="18" y="60"/>
                  </a:cubicBezTo>
                  <a:cubicBezTo>
                    <a:pt x="20" y="60"/>
                    <a:pt x="22" y="64"/>
                    <a:pt x="22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27" y="62"/>
                    <a:pt x="26" y="55"/>
                    <a:pt x="24" y="49"/>
                  </a:cubicBezTo>
                  <a:cubicBezTo>
                    <a:pt x="27" y="52"/>
                    <a:pt x="29" y="55"/>
                    <a:pt x="32" y="55"/>
                  </a:cubicBezTo>
                  <a:cubicBezTo>
                    <a:pt x="32" y="55"/>
                    <a:pt x="33" y="55"/>
                    <a:pt x="33" y="55"/>
                  </a:cubicBezTo>
                  <a:cubicBezTo>
                    <a:pt x="35" y="53"/>
                    <a:pt x="28" y="40"/>
                    <a:pt x="22" y="37"/>
                  </a:cubicBezTo>
                  <a:cubicBezTo>
                    <a:pt x="23" y="36"/>
                    <a:pt x="24" y="34"/>
                    <a:pt x="24" y="32"/>
                  </a:cubicBezTo>
                  <a:cubicBezTo>
                    <a:pt x="24" y="29"/>
                    <a:pt x="21" y="26"/>
                    <a:pt x="18" y="26"/>
                  </a:cubicBezTo>
                  <a:moveTo>
                    <a:pt x="67" y="0"/>
                  </a:moveTo>
                  <a:cubicBezTo>
                    <a:pt x="61" y="0"/>
                    <a:pt x="57" y="5"/>
                    <a:pt x="57" y="10"/>
                  </a:cubicBezTo>
                  <a:cubicBezTo>
                    <a:pt x="57" y="14"/>
                    <a:pt x="58" y="17"/>
                    <a:pt x="60" y="18"/>
                  </a:cubicBezTo>
                  <a:cubicBezTo>
                    <a:pt x="50" y="22"/>
                    <a:pt x="38" y="43"/>
                    <a:pt x="42" y="47"/>
                  </a:cubicBezTo>
                  <a:cubicBezTo>
                    <a:pt x="43" y="48"/>
                    <a:pt x="43" y="48"/>
                    <a:pt x="44" y="48"/>
                  </a:cubicBezTo>
                  <a:cubicBezTo>
                    <a:pt x="48" y="48"/>
                    <a:pt x="52" y="43"/>
                    <a:pt x="56" y="38"/>
                  </a:cubicBezTo>
                  <a:cubicBezTo>
                    <a:pt x="53" y="47"/>
                    <a:pt x="51" y="58"/>
                    <a:pt x="50" y="67"/>
                  </a:cubicBezTo>
                  <a:cubicBezTo>
                    <a:pt x="60" y="67"/>
                    <a:pt x="60" y="67"/>
                    <a:pt x="60" y="67"/>
                  </a:cubicBezTo>
                  <a:cubicBezTo>
                    <a:pt x="60" y="62"/>
                    <a:pt x="63" y="55"/>
                    <a:pt x="67" y="55"/>
                  </a:cubicBezTo>
                  <a:cubicBezTo>
                    <a:pt x="71" y="55"/>
                    <a:pt x="74" y="62"/>
                    <a:pt x="74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3" y="58"/>
                    <a:pt x="81" y="47"/>
                    <a:pt x="78" y="38"/>
                  </a:cubicBezTo>
                  <a:cubicBezTo>
                    <a:pt x="82" y="43"/>
                    <a:pt x="87" y="48"/>
                    <a:pt x="90" y="48"/>
                  </a:cubicBezTo>
                  <a:cubicBezTo>
                    <a:pt x="91" y="48"/>
                    <a:pt x="91" y="48"/>
                    <a:pt x="92" y="47"/>
                  </a:cubicBezTo>
                  <a:cubicBezTo>
                    <a:pt x="96" y="43"/>
                    <a:pt x="84" y="22"/>
                    <a:pt x="74" y="18"/>
                  </a:cubicBezTo>
                  <a:cubicBezTo>
                    <a:pt x="76" y="17"/>
                    <a:pt x="77" y="14"/>
                    <a:pt x="77" y="10"/>
                  </a:cubicBezTo>
                  <a:cubicBezTo>
                    <a:pt x="77" y="5"/>
                    <a:pt x="73" y="0"/>
                    <a:pt x="67" y="0"/>
                  </a:cubicBezTo>
                </a:path>
              </a:pathLst>
            </a:custGeom>
            <a:solidFill>
              <a:sysClr val="window" lastClr="FFFFFF">
                <a:alpha val="87842"/>
              </a:sys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zh-CN" altLang="en-US" kern="0">
                <a:solidFill>
                  <a:prstClr val="black"/>
                </a:solidFill>
                <a:latin typeface="Arial" panose="020B0604020202020204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5006749" y="3478351"/>
            <a:ext cx="1768478" cy="1920126"/>
            <a:chOff x="4028841" y="1276276"/>
            <a:chExt cx="1081050" cy="1290638"/>
          </a:xfrm>
        </p:grpSpPr>
        <p:sp>
          <p:nvSpPr>
            <p:cNvPr id="44" name="MH_Other_3"/>
            <p:cNvSpPr/>
            <p:nvPr>
              <p:custDataLst>
                <p:tags r:id="rId10"/>
              </p:custDataLst>
            </p:nvPr>
          </p:nvSpPr>
          <p:spPr bwMode="auto">
            <a:xfrm>
              <a:off x="4028841" y="1276276"/>
              <a:ext cx="540525" cy="1290638"/>
            </a:xfrm>
            <a:custGeom>
              <a:avLst/>
              <a:gdLst>
                <a:gd name="T0" fmla="*/ 0 w 514"/>
                <a:gd name="T1" fmla="*/ 474 h 1298"/>
                <a:gd name="T2" fmla="*/ 0 w 514"/>
                <a:gd name="T3" fmla="*/ 785 h 1298"/>
                <a:gd name="T4" fmla="*/ 514 w 514"/>
                <a:gd name="T5" fmla="*/ 1298 h 1298"/>
                <a:gd name="T6" fmla="*/ 514 w 514"/>
                <a:gd name="T7" fmla="*/ 0 h 1298"/>
                <a:gd name="T8" fmla="*/ 0 w 514"/>
                <a:gd name="T9" fmla="*/ 474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4" h="1298">
                  <a:moveTo>
                    <a:pt x="0" y="474"/>
                  </a:moveTo>
                  <a:lnTo>
                    <a:pt x="0" y="785"/>
                  </a:lnTo>
                  <a:lnTo>
                    <a:pt x="514" y="1298"/>
                  </a:lnTo>
                  <a:lnTo>
                    <a:pt x="514" y="0"/>
                  </a:lnTo>
                  <a:lnTo>
                    <a:pt x="0" y="474"/>
                  </a:lnTo>
                  <a:close/>
                </a:path>
              </a:pathLst>
            </a:custGeom>
            <a:solidFill>
              <a:srgbClr val="0070C0">
                <a:alpha val="80000"/>
              </a:srgbClr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zh-CN" altLang="en-US" kern="0">
                <a:solidFill>
                  <a:prstClr val="black"/>
                </a:solidFill>
                <a:latin typeface="Arial" panose="020B0604020202020204"/>
              </a:endParaRPr>
            </a:p>
          </p:txBody>
        </p:sp>
        <p:sp>
          <p:nvSpPr>
            <p:cNvPr id="45" name="MH_Other_4"/>
            <p:cNvSpPr/>
            <p:nvPr>
              <p:custDataLst>
                <p:tags r:id="rId11"/>
              </p:custDataLst>
            </p:nvPr>
          </p:nvSpPr>
          <p:spPr bwMode="auto">
            <a:xfrm>
              <a:off x="4569367" y="1276276"/>
              <a:ext cx="540524" cy="1290638"/>
            </a:xfrm>
            <a:custGeom>
              <a:avLst/>
              <a:gdLst>
                <a:gd name="T0" fmla="*/ 514 w 514"/>
                <a:gd name="T1" fmla="*/ 474 h 1298"/>
                <a:gd name="T2" fmla="*/ 514 w 514"/>
                <a:gd name="T3" fmla="*/ 785 h 1298"/>
                <a:gd name="T4" fmla="*/ 0 w 514"/>
                <a:gd name="T5" fmla="*/ 1298 h 1298"/>
                <a:gd name="T6" fmla="*/ 0 w 514"/>
                <a:gd name="T7" fmla="*/ 0 h 1298"/>
                <a:gd name="T8" fmla="*/ 514 w 514"/>
                <a:gd name="T9" fmla="*/ 474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4" h="1298">
                  <a:moveTo>
                    <a:pt x="514" y="474"/>
                  </a:moveTo>
                  <a:lnTo>
                    <a:pt x="514" y="785"/>
                  </a:lnTo>
                  <a:lnTo>
                    <a:pt x="0" y="1298"/>
                  </a:lnTo>
                  <a:lnTo>
                    <a:pt x="0" y="0"/>
                  </a:lnTo>
                  <a:lnTo>
                    <a:pt x="514" y="474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zh-CN" altLang="en-US" kern="0">
                <a:solidFill>
                  <a:prstClr val="black"/>
                </a:solidFill>
                <a:latin typeface="Arial" panose="020B0604020202020204"/>
              </a:endParaRPr>
            </a:p>
          </p:txBody>
        </p:sp>
        <p:sp>
          <p:nvSpPr>
            <p:cNvPr id="46" name="MH_Other_12"/>
            <p:cNvSpPr>
              <a:spLocks noChangeAspect="1" noEditPoints="1"/>
            </p:cNvSpPr>
            <p:nvPr>
              <p:custDataLst>
                <p:tags r:id="rId12"/>
              </p:custDataLst>
            </p:nvPr>
          </p:nvSpPr>
          <p:spPr bwMode="auto">
            <a:xfrm>
              <a:off x="4389191" y="1764432"/>
              <a:ext cx="372949" cy="315516"/>
            </a:xfrm>
            <a:custGeom>
              <a:avLst/>
              <a:gdLst>
                <a:gd name="T0" fmla="*/ 341775088 w 254"/>
                <a:gd name="T1" fmla="*/ 445069564 h 228"/>
                <a:gd name="T2" fmla="*/ 289406338 w 254"/>
                <a:gd name="T3" fmla="*/ 445069564 h 228"/>
                <a:gd name="T4" fmla="*/ 289406338 w 254"/>
                <a:gd name="T5" fmla="*/ 489026520 h 228"/>
                <a:gd name="T6" fmla="*/ 341775088 w 254"/>
                <a:gd name="T7" fmla="*/ 489026520 h 228"/>
                <a:gd name="T8" fmla="*/ 341775088 w 254"/>
                <a:gd name="T9" fmla="*/ 445069564 h 228"/>
                <a:gd name="T10" fmla="*/ 118517963 w 254"/>
                <a:gd name="T11" fmla="*/ 299461112 h 228"/>
                <a:gd name="T12" fmla="*/ 355555550 w 254"/>
                <a:gd name="T13" fmla="*/ 71430468 h 228"/>
                <a:gd name="T14" fmla="*/ 584323863 w 254"/>
                <a:gd name="T15" fmla="*/ 299461112 h 228"/>
                <a:gd name="T16" fmla="*/ 151593400 w 254"/>
                <a:gd name="T17" fmla="*/ 299461112 h 228"/>
                <a:gd name="T18" fmla="*/ 118517963 w 254"/>
                <a:gd name="T19" fmla="*/ 299461112 h 228"/>
                <a:gd name="T20" fmla="*/ 355555550 w 254"/>
                <a:gd name="T21" fmla="*/ 0 h 228"/>
                <a:gd name="T22" fmla="*/ 333505813 w 254"/>
                <a:gd name="T23" fmla="*/ 19230961 h 228"/>
                <a:gd name="T24" fmla="*/ 41343050 w 254"/>
                <a:gd name="T25" fmla="*/ 307702006 h 228"/>
                <a:gd name="T26" fmla="*/ 0 w 254"/>
                <a:gd name="T27" fmla="*/ 351660619 h 228"/>
                <a:gd name="T28" fmla="*/ 146080550 w 254"/>
                <a:gd name="T29" fmla="*/ 351660619 h 228"/>
                <a:gd name="T30" fmla="*/ 146080550 w 254"/>
                <a:gd name="T31" fmla="*/ 626394079 h 228"/>
                <a:gd name="T32" fmla="*/ 190181688 w 254"/>
                <a:gd name="T33" fmla="*/ 626394079 h 228"/>
                <a:gd name="T34" fmla="*/ 190181688 w 254"/>
                <a:gd name="T35" fmla="*/ 351660619 h 228"/>
                <a:gd name="T36" fmla="*/ 498881338 w 254"/>
                <a:gd name="T37" fmla="*/ 351660619 h 228"/>
                <a:gd name="T38" fmla="*/ 498881338 w 254"/>
                <a:gd name="T39" fmla="*/ 626394079 h 228"/>
                <a:gd name="T40" fmla="*/ 542980813 w 254"/>
                <a:gd name="T41" fmla="*/ 626394079 h 228"/>
                <a:gd name="T42" fmla="*/ 542980813 w 254"/>
                <a:gd name="T43" fmla="*/ 351660619 h 228"/>
                <a:gd name="T44" fmla="*/ 700087063 w 254"/>
                <a:gd name="T45" fmla="*/ 351660619 h 228"/>
                <a:gd name="T46" fmla="*/ 661498775 w 254"/>
                <a:gd name="T47" fmla="*/ 307702006 h 228"/>
                <a:gd name="T48" fmla="*/ 667011625 w 254"/>
                <a:gd name="T49" fmla="*/ 299461112 h 228"/>
                <a:gd name="T50" fmla="*/ 661498775 w 254"/>
                <a:gd name="T51" fmla="*/ 307702006 h 228"/>
                <a:gd name="T52" fmla="*/ 366581250 w 254"/>
                <a:gd name="T53" fmla="*/ 19230961 h 228"/>
                <a:gd name="T54" fmla="*/ 355555550 w 254"/>
                <a:gd name="T55" fmla="*/ 0 h 2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54" h="228">
                  <a:moveTo>
                    <a:pt x="124" y="162"/>
                  </a:moveTo>
                  <a:lnTo>
                    <a:pt x="105" y="162"/>
                  </a:lnTo>
                  <a:lnTo>
                    <a:pt x="105" y="178"/>
                  </a:lnTo>
                  <a:lnTo>
                    <a:pt x="124" y="178"/>
                  </a:lnTo>
                  <a:lnTo>
                    <a:pt x="124" y="162"/>
                  </a:lnTo>
                  <a:close/>
                  <a:moveTo>
                    <a:pt x="43" y="109"/>
                  </a:moveTo>
                  <a:lnTo>
                    <a:pt x="129" y="26"/>
                  </a:lnTo>
                  <a:lnTo>
                    <a:pt x="212" y="109"/>
                  </a:lnTo>
                  <a:lnTo>
                    <a:pt x="55" y="109"/>
                  </a:lnTo>
                  <a:lnTo>
                    <a:pt x="43" y="109"/>
                  </a:lnTo>
                  <a:close/>
                  <a:moveTo>
                    <a:pt x="129" y="0"/>
                  </a:moveTo>
                  <a:lnTo>
                    <a:pt x="121" y="7"/>
                  </a:lnTo>
                  <a:lnTo>
                    <a:pt x="15" y="112"/>
                  </a:lnTo>
                  <a:lnTo>
                    <a:pt x="0" y="128"/>
                  </a:lnTo>
                  <a:lnTo>
                    <a:pt x="53" y="128"/>
                  </a:lnTo>
                  <a:lnTo>
                    <a:pt x="53" y="228"/>
                  </a:lnTo>
                  <a:lnTo>
                    <a:pt x="69" y="228"/>
                  </a:lnTo>
                  <a:lnTo>
                    <a:pt x="69" y="128"/>
                  </a:lnTo>
                  <a:lnTo>
                    <a:pt x="181" y="128"/>
                  </a:lnTo>
                  <a:lnTo>
                    <a:pt x="181" y="228"/>
                  </a:lnTo>
                  <a:lnTo>
                    <a:pt x="197" y="228"/>
                  </a:lnTo>
                  <a:lnTo>
                    <a:pt x="197" y="128"/>
                  </a:lnTo>
                  <a:lnTo>
                    <a:pt x="254" y="128"/>
                  </a:lnTo>
                  <a:lnTo>
                    <a:pt x="240" y="112"/>
                  </a:lnTo>
                  <a:lnTo>
                    <a:pt x="242" y="109"/>
                  </a:lnTo>
                  <a:lnTo>
                    <a:pt x="240" y="112"/>
                  </a:lnTo>
                  <a:lnTo>
                    <a:pt x="133" y="7"/>
                  </a:lnTo>
                  <a:lnTo>
                    <a:pt x="129" y="0"/>
                  </a:lnTo>
                  <a:close/>
                </a:path>
              </a:pathLst>
            </a:custGeom>
            <a:solidFill>
              <a:sysClr val="window" lastClr="FFFFFF"/>
            </a:solidFill>
            <a:ln w="12700">
              <a:solidFill>
                <a:sysClr val="window" lastClr="FFFFFF"/>
              </a:solidFill>
              <a:rou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zh-CN" altLang="en-US" kern="0">
                <a:solidFill>
                  <a:prstClr val="black"/>
                </a:solidFill>
                <a:latin typeface="Arial" panose="020B0604020202020204"/>
              </a:endParaRPr>
            </a:p>
          </p:txBody>
        </p:sp>
      </p:grpSp>
      <p:grpSp>
        <p:nvGrpSpPr>
          <p:cNvPr id="47" name="组合 28"/>
          <p:cNvGrpSpPr/>
          <p:nvPr/>
        </p:nvGrpSpPr>
        <p:grpSpPr bwMode="auto">
          <a:xfrm>
            <a:off x="1821636" y="4229995"/>
            <a:ext cx="2838451" cy="1068270"/>
            <a:chOff x="827583" y="1221325"/>
            <a:chExt cx="1952106" cy="685308"/>
          </a:xfrm>
        </p:grpSpPr>
        <p:sp>
          <p:nvSpPr>
            <p:cNvPr id="48" name="TextBox 11"/>
            <p:cNvSpPr txBox="1">
              <a:spLocks noChangeArrowheads="1"/>
            </p:cNvSpPr>
            <p:nvPr/>
          </p:nvSpPr>
          <p:spPr bwMode="auto">
            <a:xfrm flipH="1">
              <a:off x="827584" y="1511748"/>
              <a:ext cx="1952105" cy="394885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2000" b="1" dirty="0">
                  <a:solidFill>
                    <a:schemeClr val="accent6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零加成政策</a:t>
              </a:r>
              <a:r>
                <a:rPr lang="en-US" altLang="zh-CN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—</a:t>
              </a:r>
              <a:r>
                <a:rPr lang="zh-CN" altLang="en-US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收入减少、成本控制、零库存需求。</a:t>
              </a:r>
              <a:endParaRPr lang="en-US" altLang="zh-CN" sz="1400" dirty="0">
                <a:solidFill>
                  <a:srgbClr val="55555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9" name="TextBox 48"/>
            <p:cNvSpPr txBox="1">
              <a:spLocks noChangeArrowheads="1"/>
            </p:cNvSpPr>
            <p:nvPr/>
          </p:nvSpPr>
          <p:spPr bwMode="auto">
            <a:xfrm flipH="1">
              <a:off x="827583" y="1221325"/>
              <a:ext cx="1751587" cy="33565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r>
                <a:rPr lang="zh-CN" altLang="en-US" sz="2800" b="1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/>
                  <a:ea typeface="微软雅黑" panose="020B0503020204020204" pitchFamily="34" charset="-122"/>
                  <a:cs typeface="+mn-ea"/>
                  <a:sym typeface="+mn-lt"/>
                </a:rPr>
                <a:t>药品零加成</a:t>
              </a:r>
              <a:endParaRPr lang="en-US" altLang="zh-CN" sz="2800" b="1" kern="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50" name="组合 28"/>
          <p:cNvGrpSpPr/>
          <p:nvPr/>
        </p:nvGrpSpPr>
        <p:grpSpPr bwMode="auto">
          <a:xfrm>
            <a:off x="1791223" y="1018822"/>
            <a:ext cx="3239863" cy="1839526"/>
            <a:chOff x="813810" y="1193250"/>
            <a:chExt cx="1467307" cy="1838885"/>
          </a:xfrm>
        </p:grpSpPr>
        <p:sp>
          <p:nvSpPr>
            <p:cNvPr id="51" name="TextBox 11"/>
            <p:cNvSpPr txBox="1">
              <a:spLocks noChangeArrowheads="1"/>
            </p:cNvSpPr>
            <p:nvPr/>
          </p:nvSpPr>
          <p:spPr bwMode="auto">
            <a:xfrm flipH="1">
              <a:off x="813810" y="1678390"/>
              <a:ext cx="1467307" cy="13537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国家相关部门联合印发了</a:t>
              </a:r>
              <a:r>
                <a:rPr lang="en-US" altLang="zh-CN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《</a:t>
              </a:r>
              <a:r>
                <a:rPr lang="zh-CN" altLang="en-US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关于印发医用耗材专项整治活动方案的通知</a:t>
              </a:r>
              <a:r>
                <a:rPr lang="en-US" altLang="zh-CN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》</a:t>
              </a:r>
              <a:r>
                <a:rPr lang="zh-CN" altLang="en-US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（国卫办医函</a:t>
              </a:r>
              <a:r>
                <a:rPr lang="en-US" altLang="zh-CN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〔2017〕698</a:t>
              </a:r>
              <a:r>
                <a:rPr lang="zh-CN" altLang="en-US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号）</a:t>
              </a:r>
              <a:r>
                <a:rPr lang="en-US" altLang="zh-CN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--</a:t>
              </a:r>
              <a:r>
                <a:rPr lang="zh-CN" altLang="en-US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对医疗耗材的生产、</a:t>
              </a:r>
              <a:r>
                <a:rPr lang="zh-CN" altLang="en-US" sz="2000" b="1" dirty="0">
                  <a:solidFill>
                    <a:schemeClr val="accent6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采购</a:t>
              </a:r>
              <a:r>
                <a:rPr lang="zh-CN" altLang="en-US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、信息公开等一系列环节的</a:t>
              </a:r>
              <a:r>
                <a:rPr lang="zh-CN" altLang="en-US" sz="2000" b="1" dirty="0">
                  <a:solidFill>
                    <a:schemeClr val="accent6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监管</a:t>
              </a:r>
              <a:r>
                <a:rPr lang="zh-CN" altLang="en-US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提出明确要求。</a:t>
              </a:r>
              <a:endParaRPr lang="en-US" altLang="zh-CN" sz="1400" dirty="0">
                <a:solidFill>
                  <a:srgbClr val="55555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2" name="TextBox 51"/>
            <p:cNvSpPr txBox="1">
              <a:spLocks noChangeArrowheads="1"/>
            </p:cNvSpPr>
            <p:nvPr/>
          </p:nvSpPr>
          <p:spPr bwMode="auto">
            <a:xfrm flipH="1">
              <a:off x="827584" y="1193250"/>
              <a:ext cx="1453533" cy="52303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r>
                <a:rPr lang="zh-CN" altLang="en-US" sz="2800" b="1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/>
                  <a:ea typeface="微软雅黑" panose="020B0503020204020204" pitchFamily="34" charset="-122"/>
                  <a:cs typeface="+mn-ea"/>
                  <a:sym typeface="+mn-lt"/>
                </a:rPr>
                <a:t>药品采购监管</a:t>
              </a:r>
              <a:endParaRPr lang="en-US" altLang="zh-CN" sz="2800" b="1" kern="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53" name="组合 52"/>
          <p:cNvGrpSpPr/>
          <p:nvPr/>
        </p:nvGrpSpPr>
        <p:grpSpPr bwMode="auto">
          <a:xfrm>
            <a:off x="6840982" y="4214440"/>
            <a:ext cx="3701855" cy="1925561"/>
            <a:chOff x="827584" y="1193250"/>
            <a:chExt cx="1828030" cy="1924894"/>
          </a:xfrm>
        </p:grpSpPr>
        <p:sp>
          <p:nvSpPr>
            <p:cNvPr id="54" name="TextBox 11"/>
            <p:cNvSpPr txBox="1">
              <a:spLocks noChangeArrowheads="1"/>
            </p:cNvSpPr>
            <p:nvPr/>
          </p:nvSpPr>
          <p:spPr bwMode="auto">
            <a:xfrm flipH="1">
              <a:off x="827584" y="1764396"/>
              <a:ext cx="1828030" cy="135374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2017</a:t>
              </a:r>
              <a:r>
                <a:rPr lang="zh-CN" altLang="en-US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年最新修订</a:t>
              </a:r>
              <a:r>
                <a:rPr lang="en-US" altLang="zh-CN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《</a:t>
              </a:r>
              <a:r>
                <a:rPr lang="zh-CN" altLang="en-US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医疗器械监督管理条例</a:t>
              </a:r>
              <a:r>
                <a:rPr lang="en-US" altLang="zh-CN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》</a:t>
              </a:r>
              <a:r>
                <a:rPr lang="zh-CN" altLang="en-US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和出台的</a:t>
              </a:r>
              <a:r>
                <a:rPr lang="en-US" altLang="zh-CN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《</a:t>
              </a:r>
              <a:r>
                <a:rPr lang="zh-CN" altLang="en-US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医疗器械使用质量监督管理办法</a:t>
              </a:r>
              <a:r>
                <a:rPr lang="en-US" altLang="zh-CN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》</a:t>
              </a:r>
              <a:r>
                <a:rPr lang="zh-CN" altLang="en-US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两者都强调了在管理、使用环节</a:t>
              </a:r>
              <a:r>
                <a:rPr lang="zh-CN" altLang="en-US" sz="2000" b="1" dirty="0">
                  <a:solidFill>
                    <a:schemeClr val="accent6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确保医疗器械质量合格</a:t>
              </a:r>
              <a:r>
                <a:rPr lang="zh-CN" altLang="en-US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对保障临床用械安全至关重要。</a:t>
              </a:r>
              <a:endParaRPr lang="zh-CN" altLang="en-US" sz="1400" dirty="0"/>
            </a:p>
          </p:txBody>
        </p:sp>
        <p:sp>
          <p:nvSpPr>
            <p:cNvPr id="55" name="TextBox 54"/>
            <p:cNvSpPr txBox="1">
              <a:spLocks noChangeArrowheads="1"/>
            </p:cNvSpPr>
            <p:nvPr/>
          </p:nvSpPr>
          <p:spPr bwMode="auto">
            <a:xfrm flipH="1">
              <a:off x="827584" y="1193250"/>
              <a:ext cx="1828030" cy="52303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r>
                <a:rPr lang="zh-CN" altLang="en-US" sz="2800" b="1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/>
                  <a:ea typeface="微软雅黑" panose="020B0503020204020204" pitchFamily="34" charset="-122"/>
                  <a:cs typeface="+mn-ea"/>
                  <a:sym typeface="+mn-lt"/>
                </a:rPr>
                <a:t>医疗器械监管</a:t>
              </a:r>
              <a:endParaRPr lang="en-US" altLang="zh-CN" sz="2800" b="1" kern="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56" name="组合 55"/>
          <p:cNvGrpSpPr/>
          <p:nvPr/>
        </p:nvGrpSpPr>
        <p:grpSpPr bwMode="auto">
          <a:xfrm>
            <a:off x="6824967" y="1018823"/>
            <a:ext cx="3871153" cy="1569661"/>
            <a:chOff x="820520" y="1212110"/>
            <a:chExt cx="1952105" cy="1233865"/>
          </a:xfrm>
        </p:grpSpPr>
        <p:sp>
          <p:nvSpPr>
            <p:cNvPr id="57" name="TextBox 11"/>
            <p:cNvSpPr txBox="1">
              <a:spLocks noChangeArrowheads="1"/>
            </p:cNvSpPr>
            <p:nvPr/>
          </p:nvSpPr>
          <p:spPr bwMode="auto">
            <a:xfrm flipH="1">
              <a:off x="820520" y="1623399"/>
              <a:ext cx="1952105" cy="822576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8</a:t>
              </a:r>
              <a:r>
                <a:rPr lang="zh-CN" altLang="en-US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r>
                <a:rPr lang="en-US" altLang="zh-CN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24</a:t>
              </a:r>
              <a:r>
                <a:rPr lang="zh-CN" altLang="en-US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日，国家药品监督管理局网站发布</a:t>
              </a:r>
              <a:r>
                <a:rPr lang="en-US" altLang="zh-CN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《</a:t>
              </a:r>
              <a:r>
                <a:rPr lang="zh-CN" altLang="en-US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关于药品信息化追溯体系建设的指导意见（征求意见稿）</a:t>
              </a:r>
              <a:r>
                <a:rPr lang="en-US" altLang="zh-CN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》--</a:t>
              </a:r>
              <a:r>
                <a:rPr lang="zh-CN" altLang="en-US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建立</a:t>
              </a:r>
              <a:r>
                <a:rPr lang="zh-CN" altLang="en-US" sz="2000" b="1" dirty="0">
                  <a:solidFill>
                    <a:schemeClr val="accent6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来源可查、去向可追</a:t>
              </a:r>
              <a:r>
                <a:rPr lang="zh-CN" altLang="en-US" sz="1400" dirty="0">
                  <a:solidFill>
                    <a:srgbClr val="555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的药品信息化追溯体系。</a:t>
              </a:r>
              <a:endParaRPr lang="en-US" altLang="zh-CN" sz="1400" dirty="0">
                <a:solidFill>
                  <a:srgbClr val="55555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8" name="TextBox 57"/>
            <p:cNvSpPr txBox="1">
              <a:spLocks noChangeArrowheads="1"/>
            </p:cNvSpPr>
            <p:nvPr/>
          </p:nvSpPr>
          <p:spPr bwMode="auto">
            <a:xfrm flipH="1">
              <a:off x="828596" y="1212110"/>
              <a:ext cx="1706098" cy="41128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r>
                <a:rPr lang="zh-CN" altLang="en-US" sz="2800" b="1" kern="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/>
                  <a:ea typeface="微软雅黑" panose="020B0503020204020204" pitchFamily="34" charset="-122"/>
                  <a:cs typeface="+mn-ea"/>
                  <a:sym typeface="+mn-lt"/>
                </a:rPr>
                <a:t>药品追溯体系</a:t>
              </a:r>
              <a:endParaRPr lang="en-US" altLang="zh-CN" sz="2800" b="1" kern="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pic>
        <p:nvPicPr>
          <p:cNvPr id="60" name="图片 5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12" y="6101952"/>
            <a:ext cx="1433242" cy="4094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3" presetClass="entr" presetSubtype="52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52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9" presetID="23" presetClass="entr" presetSubtype="52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6" presetID="23" presetClass="entr" presetSubtype="52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3" presetID="2" presetClass="entr" presetSubtype="1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5" dur="10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6" dur="10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8" presetID="2" presetClass="entr" presetSubtype="1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0" dur="1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1" dur="1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3" presetID="2" presetClass="entr" presetSubtype="1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5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6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48" presetID="2" presetClass="entr" presetSubtype="1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0" dur="1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1" dur="1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3" presetClass="entr" presetSubtype="52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52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9" presetID="23" presetClass="entr" presetSubtype="52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6" presetID="23" presetClass="entr" presetSubtype="52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3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10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10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8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1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1" dur="1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3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48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0" dur="1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1" dur="1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392" y="159097"/>
            <a:ext cx="5209896" cy="461665"/>
          </a:xfrm>
        </p:spPr>
        <p:txBody>
          <a:bodyPr/>
          <a:lstStyle/>
          <a:p>
            <a:r>
              <a:rPr lang="zh-CN" altLang="en-US" dirty="0" smtClean="0"/>
              <a:t>医院在物资耗材管理存在的问题</a:t>
            </a:r>
            <a:endParaRPr lang="zh-CN" altLang="en-US" dirty="0"/>
          </a:p>
        </p:txBody>
      </p:sp>
      <p:cxnSp>
        <p:nvCxnSpPr>
          <p:cNvPr id="3" name="直接连接符 2"/>
          <p:cNvCxnSpPr/>
          <p:nvPr/>
        </p:nvCxnSpPr>
        <p:spPr>
          <a:xfrm>
            <a:off x="2621908" y="1603122"/>
            <a:ext cx="7912496" cy="0"/>
          </a:xfrm>
          <a:prstGeom prst="line">
            <a:avLst/>
          </a:prstGeom>
          <a:noFill/>
          <a:ln w="9525" cap="flat" cmpd="sng" algn="ctr">
            <a:solidFill>
              <a:srgbClr val="2F5EB0"/>
            </a:solidFill>
            <a:prstDash val="solid"/>
          </a:ln>
          <a:effectLst/>
        </p:spPr>
      </p:cxnSp>
      <p:sp>
        <p:nvSpPr>
          <p:cNvPr id="4" name="TextBox 7"/>
          <p:cNvSpPr>
            <a:spLocks noChangeArrowheads="1"/>
          </p:cNvSpPr>
          <p:nvPr/>
        </p:nvSpPr>
        <p:spPr bwMode="auto">
          <a:xfrm>
            <a:off x="2855640" y="1201260"/>
            <a:ext cx="77100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zh-CN" dirty="0">
                <a:latin typeface="微软雅黑" panose="020B0503020204020204" pitchFamily="34" charset="-122"/>
              </a:rPr>
              <a:t>医用耗材种类繁多，命名不规范，难以进行后期的追溯和分析管理；</a:t>
            </a:r>
            <a:endParaRPr lang="zh-CN" altLang="zh-CN" dirty="0">
              <a:latin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2449714" y="1839651"/>
            <a:ext cx="1088504" cy="1062826"/>
            <a:chOff x="2312407" y="2492896"/>
            <a:chExt cx="1088504" cy="1062826"/>
          </a:xfrm>
        </p:grpSpPr>
        <p:sp>
          <p:nvSpPr>
            <p:cNvPr id="6" name="椭圆 5"/>
            <p:cNvSpPr/>
            <p:nvPr/>
          </p:nvSpPr>
          <p:spPr>
            <a:xfrm>
              <a:off x="2536815" y="2691626"/>
              <a:ext cx="864096" cy="864096"/>
            </a:xfrm>
            <a:prstGeom prst="ellipse">
              <a:avLst/>
            </a:prstGeom>
            <a:solidFill>
              <a:srgbClr val="2F5EB0"/>
            </a:solidFill>
            <a:ln w="25400" cap="flat" cmpd="sng" algn="ctr">
              <a:noFill/>
              <a:prstDash val="solid"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7" name="文本框 9"/>
            <p:cNvSpPr txBox="1"/>
            <p:nvPr/>
          </p:nvSpPr>
          <p:spPr>
            <a:xfrm>
              <a:off x="2528431" y="2804399"/>
              <a:ext cx="864096" cy="623248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pPr marL="0" lvl="1" algn="ctr">
                <a:defRPr/>
              </a:pPr>
              <a:r>
                <a:rPr lang="zh-CN" altLang="en-US" b="1" kern="0" dirty="0">
                  <a:solidFill>
                    <a:prstClr val="white"/>
                  </a:solidFill>
                  <a:latin typeface="微软雅黑" panose="020B0503020204020204" pitchFamily="34" charset="-122"/>
                </a:rPr>
                <a:t>物资</a:t>
              </a:r>
              <a:endParaRPr lang="en-US" altLang="zh-CN" b="1" kern="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  <a:p>
              <a:pPr marL="0" lvl="1" algn="ctr">
                <a:defRPr/>
              </a:pPr>
              <a:r>
                <a:rPr lang="zh-CN" altLang="en-US" b="1" kern="0" dirty="0">
                  <a:solidFill>
                    <a:prstClr val="white"/>
                  </a:solidFill>
                  <a:latin typeface="微软雅黑" panose="020B0503020204020204" pitchFamily="34" charset="-122"/>
                </a:rPr>
                <a:t>信息</a:t>
              </a:r>
              <a:endParaRPr lang="zh-CN" altLang="en-US" b="1" kern="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2320791" y="2492896"/>
              <a:ext cx="432048" cy="432048"/>
            </a:xfrm>
            <a:prstGeom prst="ellipse">
              <a:avLst/>
            </a:prstGeom>
            <a:solidFill>
              <a:srgbClr val="2F5EB0"/>
            </a:solidFill>
            <a:ln w="25400" cap="flat" cmpd="sng" algn="ctr">
              <a:noFill/>
              <a:prstDash val="solid"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9" name="文本框 9"/>
            <p:cNvSpPr txBox="1"/>
            <p:nvPr/>
          </p:nvSpPr>
          <p:spPr>
            <a:xfrm>
              <a:off x="2312407" y="2539226"/>
              <a:ext cx="440432" cy="346249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pPr marL="0" lvl="1" algn="ctr">
                <a:defRPr/>
              </a:pPr>
              <a:r>
                <a:rPr lang="en-US" altLang="zh-CN" kern="0" dirty="0">
                  <a:solidFill>
                    <a:prstClr val="white"/>
                  </a:solidFill>
                  <a:latin typeface="微软雅黑" panose="020B0503020204020204" pitchFamily="34" charset="-122"/>
                </a:rPr>
                <a:t>02</a:t>
              </a:r>
              <a:endParaRPr lang="zh-CN" altLang="en-US" kern="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cxnSp>
        <p:nvCxnSpPr>
          <p:cNvPr id="10" name="直接连接符 9"/>
          <p:cNvCxnSpPr/>
          <p:nvPr/>
        </p:nvCxnSpPr>
        <p:spPr>
          <a:xfrm>
            <a:off x="3445240" y="2737956"/>
            <a:ext cx="7048400" cy="0"/>
          </a:xfrm>
          <a:prstGeom prst="line">
            <a:avLst/>
          </a:prstGeom>
          <a:noFill/>
          <a:ln w="9525" cap="flat" cmpd="sng" algn="ctr">
            <a:solidFill>
              <a:srgbClr val="2F5EB0"/>
            </a:solidFill>
            <a:prstDash val="solid"/>
          </a:ln>
          <a:effectLst/>
        </p:spPr>
      </p:cxnSp>
      <p:sp>
        <p:nvSpPr>
          <p:cNvPr id="11" name="TextBox 7"/>
          <p:cNvSpPr>
            <a:spLocks noChangeArrowheads="1"/>
          </p:cNvSpPr>
          <p:nvPr/>
        </p:nvSpPr>
        <p:spPr bwMode="auto">
          <a:xfrm>
            <a:off x="3606964" y="2324279"/>
            <a:ext cx="68866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zh-CN" altLang="en-US" dirty="0">
                <a:latin typeface="微软雅黑" panose="020B0503020204020204" pitchFamily="34" charset="-122"/>
                <a:sym typeface="微软雅黑" panose="020B0503020204020204" pitchFamily="34" charset="-122"/>
              </a:rPr>
              <a:t>物资供应准入不规范，资质、质量、价格等重要参数数据录入不全；</a:t>
            </a:r>
            <a:endParaRPr lang="en-US" altLang="zh-CN" dirty="0">
              <a:latin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636656" y="2950622"/>
            <a:ext cx="1088504" cy="1062826"/>
            <a:chOff x="1489075" y="3615988"/>
            <a:chExt cx="1088504" cy="1062826"/>
          </a:xfrm>
        </p:grpSpPr>
        <p:sp>
          <p:nvSpPr>
            <p:cNvPr id="13" name="椭圆 12"/>
            <p:cNvSpPr/>
            <p:nvPr/>
          </p:nvSpPr>
          <p:spPr>
            <a:xfrm>
              <a:off x="1713483" y="3814718"/>
              <a:ext cx="864096" cy="864096"/>
            </a:xfrm>
            <a:prstGeom prst="ellipse">
              <a:avLst/>
            </a:prstGeom>
            <a:solidFill>
              <a:srgbClr val="2F5EB0"/>
            </a:solidFill>
            <a:ln w="25400" cap="flat" cmpd="sng" algn="ctr">
              <a:noFill/>
              <a:prstDash val="solid"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4" name="文本框 9"/>
            <p:cNvSpPr txBox="1"/>
            <p:nvPr/>
          </p:nvSpPr>
          <p:spPr>
            <a:xfrm>
              <a:off x="1705099" y="3943824"/>
              <a:ext cx="864096" cy="623248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pPr marL="0" lvl="1" algn="ctr">
                <a:defRPr/>
              </a:pPr>
              <a:r>
                <a:rPr lang="zh-CN" altLang="en-US" b="1" kern="0" dirty="0">
                  <a:solidFill>
                    <a:prstClr val="white"/>
                  </a:solidFill>
                  <a:latin typeface="微软雅黑" panose="020B0503020204020204" pitchFamily="34" charset="-122"/>
                </a:rPr>
                <a:t>耗材</a:t>
              </a:r>
              <a:endParaRPr lang="en-US" altLang="zh-CN" b="1" kern="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  <a:p>
              <a:pPr marL="0" lvl="1" algn="ctr">
                <a:defRPr/>
              </a:pPr>
              <a:r>
                <a:rPr lang="zh-CN" altLang="en-US" b="1" kern="0" dirty="0">
                  <a:solidFill>
                    <a:prstClr val="white"/>
                  </a:solidFill>
                  <a:latin typeface="微软雅黑" panose="020B0503020204020204" pitchFamily="34" charset="-122"/>
                </a:rPr>
                <a:t>使用</a:t>
              </a:r>
              <a:endParaRPr lang="zh-CN" altLang="en-US" b="1" kern="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1497459" y="3615988"/>
              <a:ext cx="432048" cy="432048"/>
            </a:xfrm>
            <a:prstGeom prst="ellipse">
              <a:avLst/>
            </a:prstGeom>
            <a:solidFill>
              <a:srgbClr val="2F5EB0"/>
            </a:solidFill>
            <a:ln w="25400" cap="flat" cmpd="sng" algn="ctr">
              <a:noFill/>
              <a:prstDash val="solid"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6" name="文本框 9"/>
            <p:cNvSpPr txBox="1"/>
            <p:nvPr/>
          </p:nvSpPr>
          <p:spPr>
            <a:xfrm>
              <a:off x="1489075" y="3662318"/>
              <a:ext cx="440432" cy="346249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pPr marL="0" lvl="1" algn="ctr">
                <a:defRPr/>
              </a:pPr>
              <a:r>
                <a:rPr lang="en-US" altLang="zh-CN" kern="0" dirty="0">
                  <a:solidFill>
                    <a:prstClr val="white"/>
                  </a:solidFill>
                  <a:latin typeface="微软雅黑" panose="020B0503020204020204" pitchFamily="34" charset="-122"/>
                </a:rPr>
                <a:t>03</a:t>
              </a:r>
              <a:endParaRPr lang="zh-CN" altLang="en-US" kern="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cxnSp>
        <p:nvCxnSpPr>
          <p:cNvPr id="17" name="直接连接符 16"/>
          <p:cNvCxnSpPr/>
          <p:nvPr/>
        </p:nvCxnSpPr>
        <p:spPr>
          <a:xfrm>
            <a:off x="2621908" y="3861048"/>
            <a:ext cx="7912496" cy="0"/>
          </a:xfrm>
          <a:prstGeom prst="line">
            <a:avLst/>
          </a:prstGeom>
          <a:noFill/>
          <a:ln w="9525" cap="flat" cmpd="sng" algn="ctr">
            <a:solidFill>
              <a:srgbClr val="2F5EB0"/>
            </a:solidFill>
            <a:prstDash val="solid"/>
          </a:ln>
          <a:effectLst/>
        </p:spPr>
      </p:cxnSp>
      <p:sp>
        <p:nvSpPr>
          <p:cNvPr id="18" name="TextBox 7"/>
          <p:cNvSpPr>
            <a:spLocks noChangeArrowheads="1"/>
          </p:cNvSpPr>
          <p:nvPr/>
        </p:nvSpPr>
        <p:spPr bwMode="auto">
          <a:xfrm>
            <a:off x="2855640" y="3206450"/>
            <a:ext cx="771000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zh-CN" dirty="0">
                <a:latin typeface="微软雅黑" panose="020B0503020204020204" pitchFamily="34" charset="-122"/>
              </a:rPr>
              <a:t>关于耗材使用情况，医院物资管理部门都不能及时、准确地掌握情况，容易造成浪费或者出现医疗质量问题；</a:t>
            </a:r>
            <a:endParaRPr lang="zh-CN" altLang="zh-CN" dirty="0">
              <a:latin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2459988" y="4131786"/>
            <a:ext cx="1088504" cy="1062826"/>
            <a:chOff x="2312407" y="4797152"/>
            <a:chExt cx="1088504" cy="1062826"/>
          </a:xfrm>
        </p:grpSpPr>
        <p:sp>
          <p:nvSpPr>
            <p:cNvPr id="20" name="椭圆 19"/>
            <p:cNvSpPr/>
            <p:nvPr/>
          </p:nvSpPr>
          <p:spPr>
            <a:xfrm>
              <a:off x="2536815" y="4995882"/>
              <a:ext cx="864096" cy="864096"/>
            </a:xfrm>
            <a:prstGeom prst="ellipse">
              <a:avLst/>
            </a:prstGeom>
            <a:solidFill>
              <a:srgbClr val="2F5EB0"/>
            </a:solidFill>
            <a:ln w="25400" cap="flat" cmpd="sng" algn="ctr">
              <a:noFill/>
              <a:prstDash val="solid"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1" name="文本框 9"/>
            <p:cNvSpPr txBox="1"/>
            <p:nvPr/>
          </p:nvSpPr>
          <p:spPr>
            <a:xfrm>
              <a:off x="2528431" y="5167960"/>
              <a:ext cx="864096" cy="623248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pPr marL="0" lvl="1" algn="ctr">
                <a:defRPr/>
              </a:pPr>
              <a:r>
                <a:rPr lang="zh-CN" altLang="en-US" b="1" kern="0" dirty="0">
                  <a:solidFill>
                    <a:prstClr val="white"/>
                  </a:solidFill>
                  <a:latin typeface="微软雅黑" panose="020B0503020204020204" pitchFamily="34" charset="-122"/>
                </a:rPr>
                <a:t>物流</a:t>
              </a:r>
              <a:endParaRPr lang="en-US" altLang="zh-CN" b="1" kern="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  <a:p>
              <a:pPr marL="0" lvl="1" algn="ctr">
                <a:defRPr/>
              </a:pPr>
              <a:r>
                <a:rPr lang="zh-CN" altLang="en-US" b="1" kern="0" dirty="0">
                  <a:solidFill>
                    <a:prstClr val="white"/>
                  </a:solidFill>
                  <a:latin typeface="微软雅黑" panose="020B0503020204020204" pitchFamily="34" charset="-122"/>
                </a:rPr>
                <a:t>管理</a:t>
              </a:r>
              <a:endParaRPr lang="zh-CN" altLang="en-US" b="1" kern="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2320791" y="4797152"/>
              <a:ext cx="432048" cy="432048"/>
            </a:xfrm>
            <a:prstGeom prst="ellipse">
              <a:avLst/>
            </a:prstGeom>
            <a:solidFill>
              <a:srgbClr val="2F5EB0"/>
            </a:solidFill>
            <a:ln w="25400" cap="flat" cmpd="sng" algn="ctr">
              <a:noFill/>
              <a:prstDash val="solid"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3" name="文本框 9"/>
            <p:cNvSpPr txBox="1"/>
            <p:nvPr/>
          </p:nvSpPr>
          <p:spPr>
            <a:xfrm>
              <a:off x="2312407" y="4843482"/>
              <a:ext cx="440432" cy="346249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pPr marL="0" lvl="1" algn="ctr">
                <a:defRPr/>
              </a:pPr>
              <a:r>
                <a:rPr lang="en-US" altLang="zh-CN" kern="0" dirty="0">
                  <a:solidFill>
                    <a:prstClr val="white"/>
                  </a:solidFill>
                  <a:latin typeface="微软雅黑" panose="020B0503020204020204" pitchFamily="34" charset="-122"/>
                </a:rPr>
                <a:t>04</a:t>
              </a:r>
              <a:endParaRPr lang="zh-CN" altLang="en-US" kern="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cxnSp>
        <p:nvCxnSpPr>
          <p:cNvPr id="24" name="直接连接符 23"/>
          <p:cNvCxnSpPr/>
          <p:nvPr/>
        </p:nvCxnSpPr>
        <p:spPr>
          <a:xfrm>
            <a:off x="3445240" y="5042212"/>
            <a:ext cx="7048400" cy="0"/>
          </a:xfrm>
          <a:prstGeom prst="line">
            <a:avLst/>
          </a:prstGeom>
          <a:noFill/>
          <a:ln w="9525" cap="flat" cmpd="sng" algn="ctr">
            <a:solidFill>
              <a:srgbClr val="2F5EB0"/>
            </a:solidFill>
            <a:prstDash val="solid"/>
          </a:ln>
          <a:effectLst/>
        </p:spPr>
      </p:cxnSp>
      <p:sp>
        <p:nvSpPr>
          <p:cNvPr id="25" name="TextBox 7"/>
          <p:cNvSpPr>
            <a:spLocks noChangeArrowheads="1"/>
          </p:cNvSpPr>
          <p:nvPr/>
        </p:nvSpPr>
        <p:spPr bwMode="auto">
          <a:xfrm>
            <a:off x="3678972" y="4358578"/>
            <a:ext cx="688667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zh-CN" dirty="0">
                <a:latin typeface="微软雅黑" panose="020B0503020204020204" pitchFamily="34" charset="-122"/>
              </a:rPr>
              <a:t>物流管理不健全，沟通效率低，不能科学指定采购计划，运营成本高，阻碍实现物资精细化管理；</a:t>
            </a:r>
            <a:endParaRPr lang="zh-CN" altLang="zh-CN" dirty="0">
              <a:latin typeface="微软雅黑" panose="020B0503020204020204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1636656" y="692696"/>
            <a:ext cx="1088504" cy="1062826"/>
            <a:chOff x="1489075" y="1358062"/>
            <a:chExt cx="1088504" cy="1062826"/>
          </a:xfrm>
        </p:grpSpPr>
        <p:sp>
          <p:nvSpPr>
            <p:cNvPr id="27" name="椭圆 26"/>
            <p:cNvSpPr/>
            <p:nvPr/>
          </p:nvSpPr>
          <p:spPr>
            <a:xfrm>
              <a:off x="1713483" y="1556792"/>
              <a:ext cx="864096" cy="864096"/>
            </a:xfrm>
            <a:prstGeom prst="ellipse">
              <a:avLst/>
            </a:prstGeom>
            <a:solidFill>
              <a:srgbClr val="2F5EB0"/>
            </a:solidFill>
            <a:ln w="25400" cap="flat" cmpd="sng" algn="ctr">
              <a:noFill/>
              <a:prstDash val="solid"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8" name="文本框 9"/>
            <p:cNvSpPr txBox="1"/>
            <p:nvPr/>
          </p:nvSpPr>
          <p:spPr>
            <a:xfrm>
              <a:off x="1705099" y="1711576"/>
              <a:ext cx="864096" cy="623248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pPr marL="0" lvl="1" algn="ctr">
                <a:defRPr/>
              </a:pPr>
              <a:r>
                <a:rPr lang="zh-CN" altLang="en-US" b="1" kern="0" dirty="0">
                  <a:solidFill>
                    <a:prstClr val="white"/>
                  </a:solidFill>
                  <a:latin typeface="微软雅黑" panose="020B0503020204020204" pitchFamily="34" charset="-122"/>
                </a:rPr>
                <a:t>耗材</a:t>
              </a:r>
              <a:endParaRPr lang="en-US" altLang="zh-CN" b="1" kern="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  <a:p>
              <a:pPr marL="0" lvl="1" algn="ctr">
                <a:defRPr/>
              </a:pPr>
              <a:r>
                <a:rPr lang="zh-CN" altLang="en-US" b="1" kern="0" dirty="0">
                  <a:solidFill>
                    <a:prstClr val="white"/>
                  </a:solidFill>
                  <a:latin typeface="微软雅黑" panose="020B0503020204020204" pitchFamily="34" charset="-122"/>
                </a:rPr>
                <a:t>追溯</a:t>
              </a:r>
              <a:endParaRPr lang="zh-CN" altLang="en-US" b="1" kern="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1497459" y="1358062"/>
              <a:ext cx="432048" cy="432048"/>
            </a:xfrm>
            <a:prstGeom prst="ellipse">
              <a:avLst/>
            </a:prstGeom>
            <a:solidFill>
              <a:srgbClr val="2F5EB0"/>
            </a:solidFill>
            <a:ln w="25400" cap="flat" cmpd="sng" algn="ctr">
              <a:noFill/>
              <a:prstDash val="solid"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0" name="文本框 9"/>
            <p:cNvSpPr txBox="1"/>
            <p:nvPr/>
          </p:nvSpPr>
          <p:spPr>
            <a:xfrm>
              <a:off x="1489075" y="1404392"/>
              <a:ext cx="440432" cy="346249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pPr marL="0" lvl="1" algn="ctr">
                <a:defRPr/>
              </a:pPr>
              <a:r>
                <a:rPr lang="en-US" altLang="zh-CN" kern="0" dirty="0">
                  <a:solidFill>
                    <a:prstClr val="white"/>
                  </a:solidFill>
                  <a:latin typeface="微软雅黑" panose="020B0503020204020204" pitchFamily="34" charset="-122"/>
                </a:rPr>
                <a:t>01</a:t>
              </a:r>
              <a:endParaRPr lang="zh-CN" altLang="en-US" kern="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31" name="文本框 101"/>
          <p:cNvSpPr txBox="1"/>
          <p:nvPr/>
        </p:nvSpPr>
        <p:spPr>
          <a:xfrm>
            <a:off x="2696948" y="5301209"/>
            <a:ext cx="7200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rgbClr val="FF0000"/>
                </a:solidFill>
              </a:rPr>
              <a:t>耗材种类繁多，重要参数不全，耗材使用追溯分析难；耗材采购跟踪难，沟通成本高；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pic>
        <p:nvPicPr>
          <p:cNvPr id="33" name="图片 3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12" y="6101952"/>
            <a:ext cx="1433242" cy="4094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0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8" grpId="0"/>
      <p:bldP spid="25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73452" y="351838"/>
            <a:ext cx="5560151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zh-CN" altLang="en-US" dirty="0" smtClean="0"/>
              <a:t>需求分析</a:t>
            </a:r>
            <a:endParaRPr lang="zh-CN" altLang="en-US" dirty="0"/>
          </a:p>
        </p:txBody>
      </p:sp>
      <p:sp>
        <p:nvSpPr>
          <p:cNvPr id="3" name="等腰三角形 21"/>
          <p:cNvSpPr/>
          <p:nvPr/>
        </p:nvSpPr>
        <p:spPr bwMode="auto">
          <a:xfrm rot="16200000" flipH="1">
            <a:off x="6003331" y="1284613"/>
            <a:ext cx="2837935" cy="2890717"/>
          </a:xfrm>
          <a:custGeom>
            <a:avLst/>
            <a:gdLst>
              <a:gd name="connsiteX0" fmla="*/ 0 w 3169466"/>
              <a:gd name="connsiteY0" fmla="*/ 3096344 h 3096344"/>
              <a:gd name="connsiteX1" fmla="*/ 1508539 w 3169466"/>
              <a:gd name="connsiteY1" fmla="*/ 0 h 3096344"/>
              <a:gd name="connsiteX2" fmla="*/ 3169466 w 3169466"/>
              <a:gd name="connsiteY2" fmla="*/ 3096344 h 3096344"/>
              <a:gd name="connsiteX3" fmla="*/ 0 w 3169466"/>
              <a:gd name="connsiteY3" fmla="*/ 3096344 h 3096344"/>
              <a:gd name="connsiteX0-1" fmla="*/ 0 w 3017066"/>
              <a:gd name="connsiteY0-2" fmla="*/ 3083644 h 3096344"/>
              <a:gd name="connsiteX1-3" fmla="*/ 1356139 w 3017066"/>
              <a:gd name="connsiteY1-4" fmla="*/ 0 h 3096344"/>
              <a:gd name="connsiteX2-5" fmla="*/ 3017066 w 3017066"/>
              <a:gd name="connsiteY2-6" fmla="*/ 3096344 h 3096344"/>
              <a:gd name="connsiteX3-7" fmla="*/ 0 w 3017066"/>
              <a:gd name="connsiteY3-8" fmla="*/ 3083644 h 3096344"/>
              <a:gd name="connsiteX0-9" fmla="*/ 0 w 3017066"/>
              <a:gd name="connsiteY0-10" fmla="*/ 3083644 h 3096344"/>
              <a:gd name="connsiteX1-11" fmla="*/ 181393 w 3017066"/>
              <a:gd name="connsiteY1-12" fmla="*/ 2273423 h 3096344"/>
              <a:gd name="connsiteX2-13" fmla="*/ 1356139 w 3017066"/>
              <a:gd name="connsiteY2-14" fmla="*/ 0 h 3096344"/>
              <a:gd name="connsiteX3-15" fmla="*/ 3017066 w 3017066"/>
              <a:gd name="connsiteY3-16" fmla="*/ 3096344 h 3096344"/>
              <a:gd name="connsiteX4" fmla="*/ 0 w 3017066"/>
              <a:gd name="connsiteY4" fmla="*/ 3083644 h 3096344"/>
              <a:gd name="connsiteX0-17" fmla="*/ 0 w 3017066"/>
              <a:gd name="connsiteY0-18" fmla="*/ 3083644 h 3096344"/>
              <a:gd name="connsiteX1-19" fmla="*/ 181393 w 3017066"/>
              <a:gd name="connsiteY1-20" fmla="*/ 2222623 h 3096344"/>
              <a:gd name="connsiteX2-21" fmla="*/ 1356139 w 3017066"/>
              <a:gd name="connsiteY2-22" fmla="*/ 0 h 3096344"/>
              <a:gd name="connsiteX3-23" fmla="*/ 3017066 w 3017066"/>
              <a:gd name="connsiteY3-24" fmla="*/ 3096344 h 3096344"/>
              <a:gd name="connsiteX4-25" fmla="*/ 0 w 3017066"/>
              <a:gd name="connsiteY4-26" fmla="*/ 3083644 h 3096344"/>
              <a:gd name="connsiteX0-27" fmla="*/ 0 w 3017066"/>
              <a:gd name="connsiteY0-28" fmla="*/ 3083644 h 3096344"/>
              <a:gd name="connsiteX1-29" fmla="*/ 105193 w 3017066"/>
              <a:gd name="connsiteY1-30" fmla="*/ 2425823 h 3096344"/>
              <a:gd name="connsiteX2-31" fmla="*/ 1356139 w 3017066"/>
              <a:gd name="connsiteY2-32" fmla="*/ 0 h 3096344"/>
              <a:gd name="connsiteX3-33" fmla="*/ 3017066 w 3017066"/>
              <a:gd name="connsiteY3-34" fmla="*/ 3096344 h 3096344"/>
              <a:gd name="connsiteX4-35" fmla="*/ 0 w 3017066"/>
              <a:gd name="connsiteY4-36" fmla="*/ 3083644 h 3096344"/>
              <a:gd name="connsiteX0-37" fmla="*/ 0 w 3017066"/>
              <a:gd name="connsiteY0-38" fmla="*/ 2601044 h 2613744"/>
              <a:gd name="connsiteX1-39" fmla="*/ 105193 w 3017066"/>
              <a:gd name="connsiteY1-40" fmla="*/ 1943223 h 2613744"/>
              <a:gd name="connsiteX2-41" fmla="*/ 1368839 w 3017066"/>
              <a:gd name="connsiteY2-42" fmla="*/ 0 h 2613744"/>
              <a:gd name="connsiteX3-43" fmla="*/ 3017066 w 3017066"/>
              <a:gd name="connsiteY3-44" fmla="*/ 2613744 h 2613744"/>
              <a:gd name="connsiteX4-45" fmla="*/ 0 w 3017066"/>
              <a:gd name="connsiteY4-46" fmla="*/ 2601044 h 2613744"/>
              <a:gd name="connsiteX0-47" fmla="*/ 537730 w 2919796"/>
              <a:gd name="connsiteY0-48" fmla="*/ 2702644 h 2702644"/>
              <a:gd name="connsiteX1-49" fmla="*/ 7923 w 2919796"/>
              <a:gd name="connsiteY1-50" fmla="*/ 1943223 h 2702644"/>
              <a:gd name="connsiteX2-51" fmla="*/ 1271569 w 2919796"/>
              <a:gd name="connsiteY2-52" fmla="*/ 0 h 2702644"/>
              <a:gd name="connsiteX3-53" fmla="*/ 2919796 w 2919796"/>
              <a:gd name="connsiteY3-54" fmla="*/ 2613744 h 2702644"/>
              <a:gd name="connsiteX4-55" fmla="*/ 537730 w 2919796"/>
              <a:gd name="connsiteY4-56" fmla="*/ 2702644 h 2702644"/>
              <a:gd name="connsiteX0-57" fmla="*/ 552634 w 2934700"/>
              <a:gd name="connsiteY0-58" fmla="*/ 2702644 h 2702644"/>
              <a:gd name="connsiteX1-59" fmla="*/ 22827 w 2934700"/>
              <a:gd name="connsiteY1-60" fmla="*/ 1943223 h 2702644"/>
              <a:gd name="connsiteX2-61" fmla="*/ 1286473 w 2934700"/>
              <a:gd name="connsiteY2-62" fmla="*/ 0 h 2702644"/>
              <a:gd name="connsiteX3-63" fmla="*/ 2934700 w 2934700"/>
              <a:gd name="connsiteY3-64" fmla="*/ 2613744 h 2702644"/>
              <a:gd name="connsiteX4-65" fmla="*/ 552634 w 2934700"/>
              <a:gd name="connsiteY4-66" fmla="*/ 2702644 h 2702644"/>
              <a:gd name="connsiteX0-67" fmla="*/ 529807 w 2911873"/>
              <a:gd name="connsiteY0-68" fmla="*/ 2702644 h 2702644"/>
              <a:gd name="connsiteX1-69" fmla="*/ 0 w 2911873"/>
              <a:gd name="connsiteY1-70" fmla="*/ 1943223 h 2702644"/>
              <a:gd name="connsiteX2-71" fmla="*/ 1263646 w 2911873"/>
              <a:gd name="connsiteY2-72" fmla="*/ 0 h 2702644"/>
              <a:gd name="connsiteX3-73" fmla="*/ 2911873 w 2911873"/>
              <a:gd name="connsiteY3-74" fmla="*/ 2613744 h 2702644"/>
              <a:gd name="connsiteX4-75" fmla="*/ 529807 w 2911873"/>
              <a:gd name="connsiteY4-76" fmla="*/ 2702644 h 2702644"/>
              <a:gd name="connsiteX0-77" fmla="*/ 529807 w 2911873"/>
              <a:gd name="connsiteY0-78" fmla="*/ 2702644 h 2702644"/>
              <a:gd name="connsiteX1-79" fmla="*/ 0 w 2911873"/>
              <a:gd name="connsiteY1-80" fmla="*/ 1943223 h 2702644"/>
              <a:gd name="connsiteX2-81" fmla="*/ 1263646 w 2911873"/>
              <a:gd name="connsiteY2-82" fmla="*/ 0 h 2702644"/>
              <a:gd name="connsiteX3-83" fmla="*/ 2911873 w 2911873"/>
              <a:gd name="connsiteY3-84" fmla="*/ 2613744 h 2702644"/>
              <a:gd name="connsiteX4-85" fmla="*/ 529807 w 2911873"/>
              <a:gd name="connsiteY4-86" fmla="*/ 2702644 h 2702644"/>
              <a:gd name="connsiteX0-87" fmla="*/ 529807 w 2911873"/>
              <a:gd name="connsiteY0-88" fmla="*/ 2702644 h 2844923"/>
              <a:gd name="connsiteX1-89" fmla="*/ 0 w 2911873"/>
              <a:gd name="connsiteY1-90" fmla="*/ 1943223 h 2844923"/>
              <a:gd name="connsiteX2-91" fmla="*/ 1263646 w 2911873"/>
              <a:gd name="connsiteY2-92" fmla="*/ 0 h 2844923"/>
              <a:gd name="connsiteX3-93" fmla="*/ 2911873 w 2911873"/>
              <a:gd name="connsiteY3-94" fmla="*/ 2613744 h 2844923"/>
              <a:gd name="connsiteX4-95" fmla="*/ 1241478 w 2911873"/>
              <a:gd name="connsiteY4-96" fmla="*/ 2844923 h 2844923"/>
              <a:gd name="connsiteX5" fmla="*/ 529807 w 2911873"/>
              <a:gd name="connsiteY5" fmla="*/ 2702644 h 2844923"/>
              <a:gd name="connsiteX0-97" fmla="*/ 529807 w 2619773"/>
              <a:gd name="connsiteY0-98" fmla="*/ 2702644 h 2844923"/>
              <a:gd name="connsiteX1-99" fmla="*/ 0 w 2619773"/>
              <a:gd name="connsiteY1-100" fmla="*/ 1943223 h 2844923"/>
              <a:gd name="connsiteX2-101" fmla="*/ 1263646 w 2619773"/>
              <a:gd name="connsiteY2-102" fmla="*/ 0 h 2844923"/>
              <a:gd name="connsiteX3-103" fmla="*/ 2619773 w 2619773"/>
              <a:gd name="connsiteY3-104" fmla="*/ 2143844 h 2844923"/>
              <a:gd name="connsiteX4-105" fmla="*/ 1241478 w 2619773"/>
              <a:gd name="connsiteY4-106" fmla="*/ 2844923 h 2844923"/>
              <a:gd name="connsiteX5-107" fmla="*/ 529807 w 2619773"/>
              <a:gd name="connsiteY5-108" fmla="*/ 2702644 h 2844923"/>
              <a:gd name="connsiteX0-109" fmla="*/ 529807 w 2619773"/>
              <a:gd name="connsiteY0-110" fmla="*/ 2702644 h 2959223"/>
              <a:gd name="connsiteX1-111" fmla="*/ 0 w 2619773"/>
              <a:gd name="connsiteY1-112" fmla="*/ 1943223 h 2959223"/>
              <a:gd name="connsiteX2-113" fmla="*/ 1263646 w 2619773"/>
              <a:gd name="connsiteY2-114" fmla="*/ 0 h 2959223"/>
              <a:gd name="connsiteX3-115" fmla="*/ 2619773 w 2619773"/>
              <a:gd name="connsiteY3-116" fmla="*/ 2143844 h 2959223"/>
              <a:gd name="connsiteX4-117" fmla="*/ 1216078 w 2619773"/>
              <a:gd name="connsiteY4-118" fmla="*/ 2959223 h 2959223"/>
              <a:gd name="connsiteX5-119" fmla="*/ 529807 w 2619773"/>
              <a:gd name="connsiteY5-120" fmla="*/ 2702644 h 2959223"/>
              <a:gd name="connsiteX0-121" fmla="*/ 529807 w 2619773"/>
              <a:gd name="connsiteY0-122" fmla="*/ 2702644 h 2959223"/>
              <a:gd name="connsiteX1-123" fmla="*/ 0 w 2619773"/>
              <a:gd name="connsiteY1-124" fmla="*/ 1943223 h 2959223"/>
              <a:gd name="connsiteX2-125" fmla="*/ 1263646 w 2619773"/>
              <a:gd name="connsiteY2-126" fmla="*/ 0 h 2959223"/>
              <a:gd name="connsiteX3-127" fmla="*/ 2619773 w 2619773"/>
              <a:gd name="connsiteY3-128" fmla="*/ 2143844 h 2959223"/>
              <a:gd name="connsiteX4-129" fmla="*/ 1216078 w 2619773"/>
              <a:gd name="connsiteY4-130" fmla="*/ 2959223 h 2959223"/>
              <a:gd name="connsiteX5-131" fmla="*/ 529807 w 2619773"/>
              <a:gd name="connsiteY5-132" fmla="*/ 2702644 h 2959223"/>
              <a:gd name="connsiteX0-133" fmla="*/ 529807 w 2619773"/>
              <a:gd name="connsiteY0-134" fmla="*/ 2702644 h 2959223"/>
              <a:gd name="connsiteX1-135" fmla="*/ 0 w 2619773"/>
              <a:gd name="connsiteY1-136" fmla="*/ 1943223 h 2959223"/>
              <a:gd name="connsiteX2-137" fmla="*/ 1263646 w 2619773"/>
              <a:gd name="connsiteY2-138" fmla="*/ 0 h 2959223"/>
              <a:gd name="connsiteX3-139" fmla="*/ 2619773 w 2619773"/>
              <a:gd name="connsiteY3-140" fmla="*/ 2143844 h 2959223"/>
              <a:gd name="connsiteX4-141" fmla="*/ 1216078 w 2619773"/>
              <a:gd name="connsiteY4-142" fmla="*/ 2959223 h 2959223"/>
              <a:gd name="connsiteX5-143" fmla="*/ 529807 w 2619773"/>
              <a:gd name="connsiteY5-144" fmla="*/ 2702644 h 2959223"/>
              <a:gd name="connsiteX0-145" fmla="*/ 529807 w 2708673"/>
              <a:gd name="connsiteY0-146" fmla="*/ 2702644 h 2959223"/>
              <a:gd name="connsiteX1-147" fmla="*/ 0 w 2708673"/>
              <a:gd name="connsiteY1-148" fmla="*/ 1943223 h 2959223"/>
              <a:gd name="connsiteX2-149" fmla="*/ 1263646 w 2708673"/>
              <a:gd name="connsiteY2-150" fmla="*/ 0 h 2959223"/>
              <a:gd name="connsiteX3-151" fmla="*/ 2708673 w 2708673"/>
              <a:gd name="connsiteY3-152" fmla="*/ 2258144 h 2959223"/>
              <a:gd name="connsiteX4-153" fmla="*/ 1216078 w 2708673"/>
              <a:gd name="connsiteY4-154" fmla="*/ 2959223 h 2959223"/>
              <a:gd name="connsiteX5-155" fmla="*/ 529807 w 2708673"/>
              <a:gd name="connsiteY5-156" fmla="*/ 2702644 h 2959223"/>
              <a:gd name="connsiteX0-157" fmla="*/ 529807 w 2708673"/>
              <a:gd name="connsiteY0-158" fmla="*/ 2702644 h 3035423"/>
              <a:gd name="connsiteX1-159" fmla="*/ 0 w 2708673"/>
              <a:gd name="connsiteY1-160" fmla="*/ 1943223 h 3035423"/>
              <a:gd name="connsiteX2-161" fmla="*/ 1263646 w 2708673"/>
              <a:gd name="connsiteY2-162" fmla="*/ 0 h 3035423"/>
              <a:gd name="connsiteX3-163" fmla="*/ 2708673 w 2708673"/>
              <a:gd name="connsiteY3-164" fmla="*/ 2258144 h 3035423"/>
              <a:gd name="connsiteX4-165" fmla="*/ 1216078 w 2708673"/>
              <a:gd name="connsiteY4-166" fmla="*/ 3035423 h 3035423"/>
              <a:gd name="connsiteX5-167" fmla="*/ 529807 w 2708673"/>
              <a:gd name="connsiteY5-168" fmla="*/ 2702644 h 3035423"/>
              <a:gd name="connsiteX0-169" fmla="*/ 631407 w 2810273"/>
              <a:gd name="connsiteY0-170" fmla="*/ 2702644 h 3035423"/>
              <a:gd name="connsiteX1-171" fmla="*/ 0 w 2810273"/>
              <a:gd name="connsiteY1-172" fmla="*/ 1994023 h 3035423"/>
              <a:gd name="connsiteX2-173" fmla="*/ 1365246 w 2810273"/>
              <a:gd name="connsiteY2-174" fmla="*/ 0 h 3035423"/>
              <a:gd name="connsiteX3-175" fmla="*/ 2810273 w 2810273"/>
              <a:gd name="connsiteY3-176" fmla="*/ 2258144 h 3035423"/>
              <a:gd name="connsiteX4-177" fmla="*/ 1317678 w 2810273"/>
              <a:gd name="connsiteY4-178" fmla="*/ 3035423 h 3035423"/>
              <a:gd name="connsiteX5-179" fmla="*/ 631407 w 2810273"/>
              <a:gd name="connsiteY5-180" fmla="*/ 2702644 h 3035423"/>
              <a:gd name="connsiteX0-181" fmla="*/ 631407 w 2899173"/>
              <a:gd name="connsiteY0-182" fmla="*/ 2702644 h 3035423"/>
              <a:gd name="connsiteX1-183" fmla="*/ 0 w 2899173"/>
              <a:gd name="connsiteY1-184" fmla="*/ 1994023 h 3035423"/>
              <a:gd name="connsiteX2-185" fmla="*/ 1365246 w 2899173"/>
              <a:gd name="connsiteY2-186" fmla="*/ 0 h 3035423"/>
              <a:gd name="connsiteX3-187" fmla="*/ 2899173 w 2899173"/>
              <a:gd name="connsiteY3-188" fmla="*/ 2461344 h 3035423"/>
              <a:gd name="connsiteX4-189" fmla="*/ 1317678 w 2899173"/>
              <a:gd name="connsiteY4-190" fmla="*/ 3035423 h 3035423"/>
              <a:gd name="connsiteX5-191" fmla="*/ 631407 w 2899173"/>
              <a:gd name="connsiteY5-192" fmla="*/ 2702644 h 3035423"/>
              <a:gd name="connsiteX0-193" fmla="*/ 631407 w 2899173"/>
              <a:gd name="connsiteY0-194" fmla="*/ 2702644 h 3035423"/>
              <a:gd name="connsiteX1-195" fmla="*/ 0 w 2899173"/>
              <a:gd name="connsiteY1-196" fmla="*/ 1994023 h 3035423"/>
              <a:gd name="connsiteX2-197" fmla="*/ 1365246 w 2899173"/>
              <a:gd name="connsiteY2-198" fmla="*/ 0 h 3035423"/>
              <a:gd name="connsiteX3-199" fmla="*/ 2899173 w 2899173"/>
              <a:gd name="connsiteY3-200" fmla="*/ 2461344 h 3035423"/>
              <a:gd name="connsiteX4-201" fmla="*/ 1317678 w 2899173"/>
              <a:gd name="connsiteY4-202" fmla="*/ 3035423 h 3035423"/>
              <a:gd name="connsiteX5-203" fmla="*/ 631407 w 2899173"/>
              <a:gd name="connsiteY5-204" fmla="*/ 2702644 h 3035423"/>
              <a:gd name="connsiteX0-205" fmla="*/ 631407 w 2899173"/>
              <a:gd name="connsiteY0-206" fmla="*/ 2702644 h 3086223"/>
              <a:gd name="connsiteX1-207" fmla="*/ 0 w 2899173"/>
              <a:gd name="connsiteY1-208" fmla="*/ 1994023 h 3086223"/>
              <a:gd name="connsiteX2-209" fmla="*/ 1365246 w 2899173"/>
              <a:gd name="connsiteY2-210" fmla="*/ 0 h 3086223"/>
              <a:gd name="connsiteX3-211" fmla="*/ 2899173 w 2899173"/>
              <a:gd name="connsiteY3-212" fmla="*/ 2461344 h 3086223"/>
              <a:gd name="connsiteX4-213" fmla="*/ 1330378 w 2899173"/>
              <a:gd name="connsiteY4-214" fmla="*/ 3086223 h 3086223"/>
              <a:gd name="connsiteX5-215" fmla="*/ 631407 w 2899173"/>
              <a:gd name="connsiteY5-216" fmla="*/ 2702644 h 3086223"/>
              <a:gd name="connsiteX0-217" fmla="*/ 631407 w 2899173"/>
              <a:gd name="connsiteY0-218" fmla="*/ 2702644 h 3060823"/>
              <a:gd name="connsiteX1-219" fmla="*/ 0 w 2899173"/>
              <a:gd name="connsiteY1-220" fmla="*/ 1994023 h 3060823"/>
              <a:gd name="connsiteX2-221" fmla="*/ 1365246 w 2899173"/>
              <a:gd name="connsiteY2-222" fmla="*/ 0 h 3060823"/>
              <a:gd name="connsiteX3-223" fmla="*/ 2899173 w 2899173"/>
              <a:gd name="connsiteY3-224" fmla="*/ 2461344 h 3060823"/>
              <a:gd name="connsiteX4-225" fmla="*/ 1508178 w 2899173"/>
              <a:gd name="connsiteY4-226" fmla="*/ 3060823 h 3060823"/>
              <a:gd name="connsiteX5-227" fmla="*/ 631407 w 2899173"/>
              <a:gd name="connsiteY5-228" fmla="*/ 2702644 h 3060823"/>
              <a:gd name="connsiteX0-229" fmla="*/ 631407 w 2899173"/>
              <a:gd name="connsiteY0-230" fmla="*/ 2702644 h 3060823"/>
              <a:gd name="connsiteX1-231" fmla="*/ 0 w 2899173"/>
              <a:gd name="connsiteY1-232" fmla="*/ 1994023 h 3060823"/>
              <a:gd name="connsiteX2-233" fmla="*/ 1365246 w 2899173"/>
              <a:gd name="connsiteY2-234" fmla="*/ 0 h 3060823"/>
              <a:gd name="connsiteX3-235" fmla="*/ 2899173 w 2899173"/>
              <a:gd name="connsiteY3-236" fmla="*/ 2461344 h 3060823"/>
              <a:gd name="connsiteX4-237" fmla="*/ 1508178 w 2899173"/>
              <a:gd name="connsiteY4-238" fmla="*/ 3060823 h 3060823"/>
              <a:gd name="connsiteX5-239" fmla="*/ 631407 w 2899173"/>
              <a:gd name="connsiteY5-240" fmla="*/ 2702644 h 3060823"/>
              <a:gd name="connsiteX0-241" fmla="*/ 631407 w 2899173"/>
              <a:gd name="connsiteY0-242" fmla="*/ 2702644 h 3060823"/>
              <a:gd name="connsiteX1-243" fmla="*/ 0 w 2899173"/>
              <a:gd name="connsiteY1-244" fmla="*/ 1994023 h 3060823"/>
              <a:gd name="connsiteX2-245" fmla="*/ 1365246 w 2899173"/>
              <a:gd name="connsiteY2-246" fmla="*/ 0 h 3060823"/>
              <a:gd name="connsiteX3-247" fmla="*/ 2899173 w 2899173"/>
              <a:gd name="connsiteY3-248" fmla="*/ 2461344 h 3060823"/>
              <a:gd name="connsiteX4-249" fmla="*/ 1508178 w 2899173"/>
              <a:gd name="connsiteY4-250" fmla="*/ 3060823 h 3060823"/>
              <a:gd name="connsiteX5-251" fmla="*/ 631407 w 2899173"/>
              <a:gd name="connsiteY5-252" fmla="*/ 2702644 h 3060823"/>
              <a:gd name="connsiteX0-253" fmla="*/ 663159 w 2930925"/>
              <a:gd name="connsiteY0-254" fmla="*/ 2702644 h 3060823"/>
              <a:gd name="connsiteX1-255" fmla="*/ 0 w 2930925"/>
              <a:gd name="connsiteY1-256" fmla="*/ 2032204 h 3060823"/>
              <a:gd name="connsiteX2-257" fmla="*/ 1396998 w 2930925"/>
              <a:gd name="connsiteY2-258" fmla="*/ 0 h 3060823"/>
              <a:gd name="connsiteX3-259" fmla="*/ 2930925 w 2930925"/>
              <a:gd name="connsiteY3-260" fmla="*/ 2461344 h 3060823"/>
              <a:gd name="connsiteX4-261" fmla="*/ 1539930 w 2930925"/>
              <a:gd name="connsiteY4-262" fmla="*/ 3060823 h 3060823"/>
              <a:gd name="connsiteX5-263" fmla="*/ 663159 w 2930925"/>
              <a:gd name="connsiteY5-264" fmla="*/ 2702644 h 3060823"/>
              <a:gd name="connsiteX0-265" fmla="*/ 663159 w 2930925"/>
              <a:gd name="connsiteY0-266" fmla="*/ 2702644 h 3060823"/>
              <a:gd name="connsiteX1-267" fmla="*/ 0 w 2930925"/>
              <a:gd name="connsiteY1-268" fmla="*/ 2032204 h 3060823"/>
              <a:gd name="connsiteX2-269" fmla="*/ 1396998 w 2930925"/>
              <a:gd name="connsiteY2-270" fmla="*/ 0 h 3060823"/>
              <a:gd name="connsiteX3-271" fmla="*/ 2930925 w 2930925"/>
              <a:gd name="connsiteY3-272" fmla="*/ 2461344 h 3060823"/>
              <a:gd name="connsiteX4-273" fmla="*/ 1539930 w 2930925"/>
              <a:gd name="connsiteY4-274" fmla="*/ 3060823 h 3060823"/>
              <a:gd name="connsiteX5-275" fmla="*/ 663159 w 2930925"/>
              <a:gd name="connsiteY5-276" fmla="*/ 2702644 h 3060823"/>
              <a:gd name="connsiteX0-277" fmla="*/ 663159 w 2930925"/>
              <a:gd name="connsiteY0-278" fmla="*/ 2702644 h 3060823"/>
              <a:gd name="connsiteX1-279" fmla="*/ 0 w 2930925"/>
              <a:gd name="connsiteY1-280" fmla="*/ 2032204 h 3060823"/>
              <a:gd name="connsiteX2-281" fmla="*/ 1396998 w 2930925"/>
              <a:gd name="connsiteY2-282" fmla="*/ 0 h 3060823"/>
              <a:gd name="connsiteX3-283" fmla="*/ 2930925 w 2930925"/>
              <a:gd name="connsiteY3-284" fmla="*/ 2461344 h 3060823"/>
              <a:gd name="connsiteX4-285" fmla="*/ 1539930 w 2930925"/>
              <a:gd name="connsiteY4-286" fmla="*/ 3060823 h 3060823"/>
              <a:gd name="connsiteX5-287" fmla="*/ 663159 w 2930925"/>
              <a:gd name="connsiteY5-288" fmla="*/ 2702644 h 3060823"/>
              <a:gd name="connsiteX0-289" fmla="*/ 663159 w 2930925"/>
              <a:gd name="connsiteY0-290" fmla="*/ 2702644 h 3060823"/>
              <a:gd name="connsiteX1-291" fmla="*/ 0 w 2930925"/>
              <a:gd name="connsiteY1-292" fmla="*/ 2032204 h 3060823"/>
              <a:gd name="connsiteX2-293" fmla="*/ 1396998 w 2930925"/>
              <a:gd name="connsiteY2-294" fmla="*/ 0 h 3060823"/>
              <a:gd name="connsiteX3-295" fmla="*/ 2930925 w 2930925"/>
              <a:gd name="connsiteY3-296" fmla="*/ 2461344 h 3060823"/>
              <a:gd name="connsiteX4-297" fmla="*/ 1539930 w 2930925"/>
              <a:gd name="connsiteY4-298" fmla="*/ 3060823 h 3060823"/>
              <a:gd name="connsiteX5-299" fmla="*/ 663159 w 2930925"/>
              <a:gd name="connsiteY5-300" fmla="*/ 2702644 h 3060823"/>
              <a:gd name="connsiteX0-301" fmla="*/ 663159 w 2930925"/>
              <a:gd name="connsiteY0-302" fmla="*/ 2702644 h 2908539"/>
              <a:gd name="connsiteX1-303" fmla="*/ 0 w 2930925"/>
              <a:gd name="connsiteY1-304" fmla="*/ 2032204 h 2908539"/>
              <a:gd name="connsiteX2-305" fmla="*/ 1396998 w 2930925"/>
              <a:gd name="connsiteY2-306" fmla="*/ 0 h 2908539"/>
              <a:gd name="connsiteX3-307" fmla="*/ 2930925 w 2930925"/>
              <a:gd name="connsiteY3-308" fmla="*/ 2461344 h 2908539"/>
              <a:gd name="connsiteX4-309" fmla="*/ 1559196 w 2930925"/>
              <a:gd name="connsiteY4-310" fmla="*/ 2908539 h 2908539"/>
              <a:gd name="connsiteX5-311" fmla="*/ 663159 w 2930925"/>
              <a:gd name="connsiteY5-312" fmla="*/ 2702644 h 2908539"/>
              <a:gd name="connsiteX0-313" fmla="*/ 663159 w 2930925"/>
              <a:gd name="connsiteY0-314" fmla="*/ 2702644 h 2959458"/>
              <a:gd name="connsiteX1-315" fmla="*/ 0 w 2930925"/>
              <a:gd name="connsiteY1-316" fmla="*/ 2032204 h 2959458"/>
              <a:gd name="connsiteX2-317" fmla="*/ 1396998 w 2930925"/>
              <a:gd name="connsiteY2-318" fmla="*/ 0 h 2959458"/>
              <a:gd name="connsiteX3-319" fmla="*/ 2930925 w 2930925"/>
              <a:gd name="connsiteY3-320" fmla="*/ 2461344 h 2959458"/>
              <a:gd name="connsiteX4-321" fmla="*/ 1559412 w 2930925"/>
              <a:gd name="connsiteY4-322" fmla="*/ 2959458 h 2959458"/>
              <a:gd name="connsiteX5-323" fmla="*/ 663159 w 2930925"/>
              <a:gd name="connsiteY5-324" fmla="*/ 2702644 h 2959458"/>
              <a:gd name="connsiteX0-325" fmla="*/ 663159 w 2930925"/>
              <a:gd name="connsiteY0-326" fmla="*/ 2702644 h 2959458"/>
              <a:gd name="connsiteX1-327" fmla="*/ 0 w 2930925"/>
              <a:gd name="connsiteY1-328" fmla="*/ 2032204 h 2959458"/>
              <a:gd name="connsiteX2-329" fmla="*/ 1396998 w 2930925"/>
              <a:gd name="connsiteY2-330" fmla="*/ 0 h 2959458"/>
              <a:gd name="connsiteX3-331" fmla="*/ 2930925 w 2930925"/>
              <a:gd name="connsiteY3-332" fmla="*/ 2461344 h 2959458"/>
              <a:gd name="connsiteX4-333" fmla="*/ 1559412 w 2930925"/>
              <a:gd name="connsiteY4-334" fmla="*/ 2959458 h 2959458"/>
              <a:gd name="connsiteX5-335" fmla="*/ 663159 w 2930925"/>
              <a:gd name="connsiteY5-336" fmla="*/ 2702644 h 2959458"/>
              <a:gd name="connsiteX0-337" fmla="*/ 663159 w 2893222"/>
              <a:gd name="connsiteY0-338" fmla="*/ 2702644 h 2959458"/>
              <a:gd name="connsiteX1-339" fmla="*/ 0 w 2893222"/>
              <a:gd name="connsiteY1-340" fmla="*/ 2032204 h 2959458"/>
              <a:gd name="connsiteX2-341" fmla="*/ 1396998 w 2893222"/>
              <a:gd name="connsiteY2-342" fmla="*/ 0 h 2959458"/>
              <a:gd name="connsiteX3-343" fmla="*/ 2893222 w 2893222"/>
              <a:gd name="connsiteY3-344" fmla="*/ 2404291 h 2959458"/>
              <a:gd name="connsiteX4-345" fmla="*/ 1559412 w 2893222"/>
              <a:gd name="connsiteY4-346" fmla="*/ 2959458 h 2959458"/>
              <a:gd name="connsiteX5-347" fmla="*/ 663159 w 2893222"/>
              <a:gd name="connsiteY5-348" fmla="*/ 2702644 h 2959458"/>
              <a:gd name="connsiteX0-349" fmla="*/ 663159 w 2893222"/>
              <a:gd name="connsiteY0-350" fmla="*/ 2702644 h 2959458"/>
              <a:gd name="connsiteX1-351" fmla="*/ 0 w 2893222"/>
              <a:gd name="connsiteY1-352" fmla="*/ 2032204 h 2959458"/>
              <a:gd name="connsiteX2-353" fmla="*/ 1396998 w 2893222"/>
              <a:gd name="connsiteY2-354" fmla="*/ 0 h 2959458"/>
              <a:gd name="connsiteX3-355" fmla="*/ 2893222 w 2893222"/>
              <a:gd name="connsiteY3-356" fmla="*/ 2404291 h 2959458"/>
              <a:gd name="connsiteX4-357" fmla="*/ 1559412 w 2893222"/>
              <a:gd name="connsiteY4-358" fmla="*/ 2959458 h 2959458"/>
              <a:gd name="connsiteX5-359" fmla="*/ 663159 w 2893222"/>
              <a:gd name="connsiteY5-360" fmla="*/ 2702644 h 2959458"/>
              <a:gd name="connsiteX0-361" fmla="*/ 663159 w 2893222"/>
              <a:gd name="connsiteY0-362" fmla="*/ 2702644 h 2959458"/>
              <a:gd name="connsiteX1-363" fmla="*/ 0 w 2893222"/>
              <a:gd name="connsiteY1-364" fmla="*/ 2032204 h 2959458"/>
              <a:gd name="connsiteX2-365" fmla="*/ 1396998 w 2893222"/>
              <a:gd name="connsiteY2-366" fmla="*/ 0 h 2959458"/>
              <a:gd name="connsiteX3-367" fmla="*/ 2893222 w 2893222"/>
              <a:gd name="connsiteY3-368" fmla="*/ 2404291 h 2959458"/>
              <a:gd name="connsiteX4-369" fmla="*/ 1559412 w 2893222"/>
              <a:gd name="connsiteY4-370" fmla="*/ 2959458 h 2959458"/>
              <a:gd name="connsiteX5-371" fmla="*/ 663159 w 2893222"/>
              <a:gd name="connsiteY5-372" fmla="*/ 2702644 h 295945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25" y="connsiteY4-26"/>
              </a:cxn>
              <a:cxn ang="0">
                <a:pos x="connsiteX5-107" y="connsiteY5-108"/>
              </a:cxn>
            </a:cxnLst>
            <a:rect l="l" t="t" r="r" b="b"/>
            <a:pathLst>
              <a:path w="2893222" h="2959458">
                <a:moveTo>
                  <a:pt x="663159" y="2702644"/>
                </a:moveTo>
                <a:cubicBezTo>
                  <a:pt x="270694" y="2413616"/>
                  <a:pt x="297292" y="2480177"/>
                  <a:pt x="0" y="2032204"/>
                </a:cubicBezTo>
                <a:lnTo>
                  <a:pt x="1396998" y="0"/>
                </a:lnTo>
                <a:lnTo>
                  <a:pt x="2893222" y="2404291"/>
                </a:lnTo>
                <a:cubicBezTo>
                  <a:pt x="2180089" y="2991587"/>
                  <a:pt x="1930209" y="2931200"/>
                  <a:pt x="1559412" y="2959458"/>
                </a:cubicBezTo>
                <a:cubicBezTo>
                  <a:pt x="1254627" y="2941783"/>
                  <a:pt x="930144" y="2872952"/>
                  <a:pt x="663159" y="2702644"/>
                </a:cubicBezTo>
                <a:close/>
              </a:path>
            </a:pathLst>
          </a:custGeom>
          <a:solidFill>
            <a:srgbClr val="FFFFFF">
              <a:lumMod val="85000"/>
            </a:srgbClr>
          </a:solidFill>
          <a:ln w="9525" cap="rnd">
            <a:solidFill>
              <a:srgbClr val="E6E6E6"/>
            </a:solidFill>
            <a:prstDash val="solid"/>
            <a:round/>
          </a:ln>
        </p:spPr>
        <p:txBody>
          <a:bodyPr vert="eaVert" lIns="89465" tIns="44732" rIns="89465" bIns="44732" anchor="ctr"/>
          <a:lstStyle/>
          <a:p>
            <a:pPr>
              <a:defRPr/>
            </a:pPr>
            <a:endParaRPr lang="zh-CN" altLang="en-US" sz="1465" kern="0">
              <a:solidFill>
                <a:sysClr val="window" lastClr="FFFFFF"/>
              </a:solidFill>
              <a:latin typeface="微软雅黑" panose="020B0503020204020204" pitchFamily="34" charset="-122"/>
            </a:endParaRPr>
          </a:p>
        </p:txBody>
      </p:sp>
      <p:sp>
        <p:nvSpPr>
          <p:cNvPr id="4" name="等腰三角形 21"/>
          <p:cNvSpPr/>
          <p:nvPr/>
        </p:nvSpPr>
        <p:spPr bwMode="auto">
          <a:xfrm rot="5400000">
            <a:off x="3204219" y="1284613"/>
            <a:ext cx="2837935" cy="2890717"/>
          </a:xfrm>
          <a:custGeom>
            <a:avLst/>
            <a:gdLst>
              <a:gd name="connsiteX0" fmla="*/ 0 w 3169466"/>
              <a:gd name="connsiteY0" fmla="*/ 3096344 h 3096344"/>
              <a:gd name="connsiteX1" fmla="*/ 1508539 w 3169466"/>
              <a:gd name="connsiteY1" fmla="*/ 0 h 3096344"/>
              <a:gd name="connsiteX2" fmla="*/ 3169466 w 3169466"/>
              <a:gd name="connsiteY2" fmla="*/ 3096344 h 3096344"/>
              <a:gd name="connsiteX3" fmla="*/ 0 w 3169466"/>
              <a:gd name="connsiteY3" fmla="*/ 3096344 h 3096344"/>
              <a:gd name="connsiteX0-1" fmla="*/ 0 w 3017066"/>
              <a:gd name="connsiteY0-2" fmla="*/ 3083644 h 3096344"/>
              <a:gd name="connsiteX1-3" fmla="*/ 1356139 w 3017066"/>
              <a:gd name="connsiteY1-4" fmla="*/ 0 h 3096344"/>
              <a:gd name="connsiteX2-5" fmla="*/ 3017066 w 3017066"/>
              <a:gd name="connsiteY2-6" fmla="*/ 3096344 h 3096344"/>
              <a:gd name="connsiteX3-7" fmla="*/ 0 w 3017066"/>
              <a:gd name="connsiteY3-8" fmla="*/ 3083644 h 3096344"/>
              <a:gd name="connsiteX0-9" fmla="*/ 0 w 3017066"/>
              <a:gd name="connsiteY0-10" fmla="*/ 3083644 h 3096344"/>
              <a:gd name="connsiteX1-11" fmla="*/ 181393 w 3017066"/>
              <a:gd name="connsiteY1-12" fmla="*/ 2273423 h 3096344"/>
              <a:gd name="connsiteX2-13" fmla="*/ 1356139 w 3017066"/>
              <a:gd name="connsiteY2-14" fmla="*/ 0 h 3096344"/>
              <a:gd name="connsiteX3-15" fmla="*/ 3017066 w 3017066"/>
              <a:gd name="connsiteY3-16" fmla="*/ 3096344 h 3096344"/>
              <a:gd name="connsiteX4" fmla="*/ 0 w 3017066"/>
              <a:gd name="connsiteY4" fmla="*/ 3083644 h 3096344"/>
              <a:gd name="connsiteX0-17" fmla="*/ 0 w 3017066"/>
              <a:gd name="connsiteY0-18" fmla="*/ 3083644 h 3096344"/>
              <a:gd name="connsiteX1-19" fmla="*/ 181393 w 3017066"/>
              <a:gd name="connsiteY1-20" fmla="*/ 2222623 h 3096344"/>
              <a:gd name="connsiteX2-21" fmla="*/ 1356139 w 3017066"/>
              <a:gd name="connsiteY2-22" fmla="*/ 0 h 3096344"/>
              <a:gd name="connsiteX3-23" fmla="*/ 3017066 w 3017066"/>
              <a:gd name="connsiteY3-24" fmla="*/ 3096344 h 3096344"/>
              <a:gd name="connsiteX4-25" fmla="*/ 0 w 3017066"/>
              <a:gd name="connsiteY4-26" fmla="*/ 3083644 h 3096344"/>
              <a:gd name="connsiteX0-27" fmla="*/ 0 w 3017066"/>
              <a:gd name="connsiteY0-28" fmla="*/ 3083644 h 3096344"/>
              <a:gd name="connsiteX1-29" fmla="*/ 105193 w 3017066"/>
              <a:gd name="connsiteY1-30" fmla="*/ 2425823 h 3096344"/>
              <a:gd name="connsiteX2-31" fmla="*/ 1356139 w 3017066"/>
              <a:gd name="connsiteY2-32" fmla="*/ 0 h 3096344"/>
              <a:gd name="connsiteX3-33" fmla="*/ 3017066 w 3017066"/>
              <a:gd name="connsiteY3-34" fmla="*/ 3096344 h 3096344"/>
              <a:gd name="connsiteX4-35" fmla="*/ 0 w 3017066"/>
              <a:gd name="connsiteY4-36" fmla="*/ 3083644 h 3096344"/>
              <a:gd name="connsiteX0-37" fmla="*/ 0 w 3017066"/>
              <a:gd name="connsiteY0-38" fmla="*/ 2601044 h 2613744"/>
              <a:gd name="connsiteX1-39" fmla="*/ 105193 w 3017066"/>
              <a:gd name="connsiteY1-40" fmla="*/ 1943223 h 2613744"/>
              <a:gd name="connsiteX2-41" fmla="*/ 1368839 w 3017066"/>
              <a:gd name="connsiteY2-42" fmla="*/ 0 h 2613744"/>
              <a:gd name="connsiteX3-43" fmla="*/ 3017066 w 3017066"/>
              <a:gd name="connsiteY3-44" fmla="*/ 2613744 h 2613744"/>
              <a:gd name="connsiteX4-45" fmla="*/ 0 w 3017066"/>
              <a:gd name="connsiteY4-46" fmla="*/ 2601044 h 2613744"/>
              <a:gd name="connsiteX0-47" fmla="*/ 537730 w 2919796"/>
              <a:gd name="connsiteY0-48" fmla="*/ 2702644 h 2702644"/>
              <a:gd name="connsiteX1-49" fmla="*/ 7923 w 2919796"/>
              <a:gd name="connsiteY1-50" fmla="*/ 1943223 h 2702644"/>
              <a:gd name="connsiteX2-51" fmla="*/ 1271569 w 2919796"/>
              <a:gd name="connsiteY2-52" fmla="*/ 0 h 2702644"/>
              <a:gd name="connsiteX3-53" fmla="*/ 2919796 w 2919796"/>
              <a:gd name="connsiteY3-54" fmla="*/ 2613744 h 2702644"/>
              <a:gd name="connsiteX4-55" fmla="*/ 537730 w 2919796"/>
              <a:gd name="connsiteY4-56" fmla="*/ 2702644 h 2702644"/>
              <a:gd name="connsiteX0-57" fmla="*/ 552634 w 2934700"/>
              <a:gd name="connsiteY0-58" fmla="*/ 2702644 h 2702644"/>
              <a:gd name="connsiteX1-59" fmla="*/ 22827 w 2934700"/>
              <a:gd name="connsiteY1-60" fmla="*/ 1943223 h 2702644"/>
              <a:gd name="connsiteX2-61" fmla="*/ 1286473 w 2934700"/>
              <a:gd name="connsiteY2-62" fmla="*/ 0 h 2702644"/>
              <a:gd name="connsiteX3-63" fmla="*/ 2934700 w 2934700"/>
              <a:gd name="connsiteY3-64" fmla="*/ 2613744 h 2702644"/>
              <a:gd name="connsiteX4-65" fmla="*/ 552634 w 2934700"/>
              <a:gd name="connsiteY4-66" fmla="*/ 2702644 h 2702644"/>
              <a:gd name="connsiteX0-67" fmla="*/ 529807 w 2911873"/>
              <a:gd name="connsiteY0-68" fmla="*/ 2702644 h 2702644"/>
              <a:gd name="connsiteX1-69" fmla="*/ 0 w 2911873"/>
              <a:gd name="connsiteY1-70" fmla="*/ 1943223 h 2702644"/>
              <a:gd name="connsiteX2-71" fmla="*/ 1263646 w 2911873"/>
              <a:gd name="connsiteY2-72" fmla="*/ 0 h 2702644"/>
              <a:gd name="connsiteX3-73" fmla="*/ 2911873 w 2911873"/>
              <a:gd name="connsiteY3-74" fmla="*/ 2613744 h 2702644"/>
              <a:gd name="connsiteX4-75" fmla="*/ 529807 w 2911873"/>
              <a:gd name="connsiteY4-76" fmla="*/ 2702644 h 2702644"/>
              <a:gd name="connsiteX0-77" fmla="*/ 529807 w 2911873"/>
              <a:gd name="connsiteY0-78" fmla="*/ 2702644 h 2702644"/>
              <a:gd name="connsiteX1-79" fmla="*/ 0 w 2911873"/>
              <a:gd name="connsiteY1-80" fmla="*/ 1943223 h 2702644"/>
              <a:gd name="connsiteX2-81" fmla="*/ 1263646 w 2911873"/>
              <a:gd name="connsiteY2-82" fmla="*/ 0 h 2702644"/>
              <a:gd name="connsiteX3-83" fmla="*/ 2911873 w 2911873"/>
              <a:gd name="connsiteY3-84" fmla="*/ 2613744 h 2702644"/>
              <a:gd name="connsiteX4-85" fmla="*/ 529807 w 2911873"/>
              <a:gd name="connsiteY4-86" fmla="*/ 2702644 h 2702644"/>
              <a:gd name="connsiteX0-87" fmla="*/ 529807 w 2911873"/>
              <a:gd name="connsiteY0-88" fmla="*/ 2702644 h 2844923"/>
              <a:gd name="connsiteX1-89" fmla="*/ 0 w 2911873"/>
              <a:gd name="connsiteY1-90" fmla="*/ 1943223 h 2844923"/>
              <a:gd name="connsiteX2-91" fmla="*/ 1263646 w 2911873"/>
              <a:gd name="connsiteY2-92" fmla="*/ 0 h 2844923"/>
              <a:gd name="connsiteX3-93" fmla="*/ 2911873 w 2911873"/>
              <a:gd name="connsiteY3-94" fmla="*/ 2613744 h 2844923"/>
              <a:gd name="connsiteX4-95" fmla="*/ 1241478 w 2911873"/>
              <a:gd name="connsiteY4-96" fmla="*/ 2844923 h 2844923"/>
              <a:gd name="connsiteX5" fmla="*/ 529807 w 2911873"/>
              <a:gd name="connsiteY5" fmla="*/ 2702644 h 2844923"/>
              <a:gd name="connsiteX0-97" fmla="*/ 529807 w 2619773"/>
              <a:gd name="connsiteY0-98" fmla="*/ 2702644 h 2844923"/>
              <a:gd name="connsiteX1-99" fmla="*/ 0 w 2619773"/>
              <a:gd name="connsiteY1-100" fmla="*/ 1943223 h 2844923"/>
              <a:gd name="connsiteX2-101" fmla="*/ 1263646 w 2619773"/>
              <a:gd name="connsiteY2-102" fmla="*/ 0 h 2844923"/>
              <a:gd name="connsiteX3-103" fmla="*/ 2619773 w 2619773"/>
              <a:gd name="connsiteY3-104" fmla="*/ 2143844 h 2844923"/>
              <a:gd name="connsiteX4-105" fmla="*/ 1241478 w 2619773"/>
              <a:gd name="connsiteY4-106" fmla="*/ 2844923 h 2844923"/>
              <a:gd name="connsiteX5-107" fmla="*/ 529807 w 2619773"/>
              <a:gd name="connsiteY5-108" fmla="*/ 2702644 h 2844923"/>
              <a:gd name="connsiteX0-109" fmla="*/ 529807 w 2619773"/>
              <a:gd name="connsiteY0-110" fmla="*/ 2702644 h 2959223"/>
              <a:gd name="connsiteX1-111" fmla="*/ 0 w 2619773"/>
              <a:gd name="connsiteY1-112" fmla="*/ 1943223 h 2959223"/>
              <a:gd name="connsiteX2-113" fmla="*/ 1263646 w 2619773"/>
              <a:gd name="connsiteY2-114" fmla="*/ 0 h 2959223"/>
              <a:gd name="connsiteX3-115" fmla="*/ 2619773 w 2619773"/>
              <a:gd name="connsiteY3-116" fmla="*/ 2143844 h 2959223"/>
              <a:gd name="connsiteX4-117" fmla="*/ 1216078 w 2619773"/>
              <a:gd name="connsiteY4-118" fmla="*/ 2959223 h 2959223"/>
              <a:gd name="connsiteX5-119" fmla="*/ 529807 w 2619773"/>
              <a:gd name="connsiteY5-120" fmla="*/ 2702644 h 2959223"/>
              <a:gd name="connsiteX0-121" fmla="*/ 529807 w 2619773"/>
              <a:gd name="connsiteY0-122" fmla="*/ 2702644 h 2959223"/>
              <a:gd name="connsiteX1-123" fmla="*/ 0 w 2619773"/>
              <a:gd name="connsiteY1-124" fmla="*/ 1943223 h 2959223"/>
              <a:gd name="connsiteX2-125" fmla="*/ 1263646 w 2619773"/>
              <a:gd name="connsiteY2-126" fmla="*/ 0 h 2959223"/>
              <a:gd name="connsiteX3-127" fmla="*/ 2619773 w 2619773"/>
              <a:gd name="connsiteY3-128" fmla="*/ 2143844 h 2959223"/>
              <a:gd name="connsiteX4-129" fmla="*/ 1216078 w 2619773"/>
              <a:gd name="connsiteY4-130" fmla="*/ 2959223 h 2959223"/>
              <a:gd name="connsiteX5-131" fmla="*/ 529807 w 2619773"/>
              <a:gd name="connsiteY5-132" fmla="*/ 2702644 h 2959223"/>
              <a:gd name="connsiteX0-133" fmla="*/ 529807 w 2619773"/>
              <a:gd name="connsiteY0-134" fmla="*/ 2702644 h 2959223"/>
              <a:gd name="connsiteX1-135" fmla="*/ 0 w 2619773"/>
              <a:gd name="connsiteY1-136" fmla="*/ 1943223 h 2959223"/>
              <a:gd name="connsiteX2-137" fmla="*/ 1263646 w 2619773"/>
              <a:gd name="connsiteY2-138" fmla="*/ 0 h 2959223"/>
              <a:gd name="connsiteX3-139" fmla="*/ 2619773 w 2619773"/>
              <a:gd name="connsiteY3-140" fmla="*/ 2143844 h 2959223"/>
              <a:gd name="connsiteX4-141" fmla="*/ 1216078 w 2619773"/>
              <a:gd name="connsiteY4-142" fmla="*/ 2959223 h 2959223"/>
              <a:gd name="connsiteX5-143" fmla="*/ 529807 w 2619773"/>
              <a:gd name="connsiteY5-144" fmla="*/ 2702644 h 2959223"/>
              <a:gd name="connsiteX0-145" fmla="*/ 529807 w 2708673"/>
              <a:gd name="connsiteY0-146" fmla="*/ 2702644 h 2959223"/>
              <a:gd name="connsiteX1-147" fmla="*/ 0 w 2708673"/>
              <a:gd name="connsiteY1-148" fmla="*/ 1943223 h 2959223"/>
              <a:gd name="connsiteX2-149" fmla="*/ 1263646 w 2708673"/>
              <a:gd name="connsiteY2-150" fmla="*/ 0 h 2959223"/>
              <a:gd name="connsiteX3-151" fmla="*/ 2708673 w 2708673"/>
              <a:gd name="connsiteY3-152" fmla="*/ 2258144 h 2959223"/>
              <a:gd name="connsiteX4-153" fmla="*/ 1216078 w 2708673"/>
              <a:gd name="connsiteY4-154" fmla="*/ 2959223 h 2959223"/>
              <a:gd name="connsiteX5-155" fmla="*/ 529807 w 2708673"/>
              <a:gd name="connsiteY5-156" fmla="*/ 2702644 h 2959223"/>
              <a:gd name="connsiteX0-157" fmla="*/ 529807 w 2708673"/>
              <a:gd name="connsiteY0-158" fmla="*/ 2702644 h 3035423"/>
              <a:gd name="connsiteX1-159" fmla="*/ 0 w 2708673"/>
              <a:gd name="connsiteY1-160" fmla="*/ 1943223 h 3035423"/>
              <a:gd name="connsiteX2-161" fmla="*/ 1263646 w 2708673"/>
              <a:gd name="connsiteY2-162" fmla="*/ 0 h 3035423"/>
              <a:gd name="connsiteX3-163" fmla="*/ 2708673 w 2708673"/>
              <a:gd name="connsiteY3-164" fmla="*/ 2258144 h 3035423"/>
              <a:gd name="connsiteX4-165" fmla="*/ 1216078 w 2708673"/>
              <a:gd name="connsiteY4-166" fmla="*/ 3035423 h 3035423"/>
              <a:gd name="connsiteX5-167" fmla="*/ 529807 w 2708673"/>
              <a:gd name="connsiteY5-168" fmla="*/ 2702644 h 3035423"/>
              <a:gd name="connsiteX0-169" fmla="*/ 631407 w 2810273"/>
              <a:gd name="connsiteY0-170" fmla="*/ 2702644 h 3035423"/>
              <a:gd name="connsiteX1-171" fmla="*/ 0 w 2810273"/>
              <a:gd name="connsiteY1-172" fmla="*/ 1994023 h 3035423"/>
              <a:gd name="connsiteX2-173" fmla="*/ 1365246 w 2810273"/>
              <a:gd name="connsiteY2-174" fmla="*/ 0 h 3035423"/>
              <a:gd name="connsiteX3-175" fmla="*/ 2810273 w 2810273"/>
              <a:gd name="connsiteY3-176" fmla="*/ 2258144 h 3035423"/>
              <a:gd name="connsiteX4-177" fmla="*/ 1317678 w 2810273"/>
              <a:gd name="connsiteY4-178" fmla="*/ 3035423 h 3035423"/>
              <a:gd name="connsiteX5-179" fmla="*/ 631407 w 2810273"/>
              <a:gd name="connsiteY5-180" fmla="*/ 2702644 h 3035423"/>
              <a:gd name="connsiteX0-181" fmla="*/ 631407 w 2899173"/>
              <a:gd name="connsiteY0-182" fmla="*/ 2702644 h 3035423"/>
              <a:gd name="connsiteX1-183" fmla="*/ 0 w 2899173"/>
              <a:gd name="connsiteY1-184" fmla="*/ 1994023 h 3035423"/>
              <a:gd name="connsiteX2-185" fmla="*/ 1365246 w 2899173"/>
              <a:gd name="connsiteY2-186" fmla="*/ 0 h 3035423"/>
              <a:gd name="connsiteX3-187" fmla="*/ 2899173 w 2899173"/>
              <a:gd name="connsiteY3-188" fmla="*/ 2461344 h 3035423"/>
              <a:gd name="connsiteX4-189" fmla="*/ 1317678 w 2899173"/>
              <a:gd name="connsiteY4-190" fmla="*/ 3035423 h 3035423"/>
              <a:gd name="connsiteX5-191" fmla="*/ 631407 w 2899173"/>
              <a:gd name="connsiteY5-192" fmla="*/ 2702644 h 3035423"/>
              <a:gd name="connsiteX0-193" fmla="*/ 631407 w 2899173"/>
              <a:gd name="connsiteY0-194" fmla="*/ 2702644 h 3035423"/>
              <a:gd name="connsiteX1-195" fmla="*/ 0 w 2899173"/>
              <a:gd name="connsiteY1-196" fmla="*/ 1994023 h 3035423"/>
              <a:gd name="connsiteX2-197" fmla="*/ 1365246 w 2899173"/>
              <a:gd name="connsiteY2-198" fmla="*/ 0 h 3035423"/>
              <a:gd name="connsiteX3-199" fmla="*/ 2899173 w 2899173"/>
              <a:gd name="connsiteY3-200" fmla="*/ 2461344 h 3035423"/>
              <a:gd name="connsiteX4-201" fmla="*/ 1317678 w 2899173"/>
              <a:gd name="connsiteY4-202" fmla="*/ 3035423 h 3035423"/>
              <a:gd name="connsiteX5-203" fmla="*/ 631407 w 2899173"/>
              <a:gd name="connsiteY5-204" fmla="*/ 2702644 h 3035423"/>
              <a:gd name="connsiteX0-205" fmla="*/ 631407 w 2899173"/>
              <a:gd name="connsiteY0-206" fmla="*/ 2702644 h 3086223"/>
              <a:gd name="connsiteX1-207" fmla="*/ 0 w 2899173"/>
              <a:gd name="connsiteY1-208" fmla="*/ 1994023 h 3086223"/>
              <a:gd name="connsiteX2-209" fmla="*/ 1365246 w 2899173"/>
              <a:gd name="connsiteY2-210" fmla="*/ 0 h 3086223"/>
              <a:gd name="connsiteX3-211" fmla="*/ 2899173 w 2899173"/>
              <a:gd name="connsiteY3-212" fmla="*/ 2461344 h 3086223"/>
              <a:gd name="connsiteX4-213" fmla="*/ 1330378 w 2899173"/>
              <a:gd name="connsiteY4-214" fmla="*/ 3086223 h 3086223"/>
              <a:gd name="connsiteX5-215" fmla="*/ 631407 w 2899173"/>
              <a:gd name="connsiteY5-216" fmla="*/ 2702644 h 3086223"/>
              <a:gd name="connsiteX0-217" fmla="*/ 631407 w 2899173"/>
              <a:gd name="connsiteY0-218" fmla="*/ 2702644 h 3060823"/>
              <a:gd name="connsiteX1-219" fmla="*/ 0 w 2899173"/>
              <a:gd name="connsiteY1-220" fmla="*/ 1994023 h 3060823"/>
              <a:gd name="connsiteX2-221" fmla="*/ 1365246 w 2899173"/>
              <a:gd name="connsiteY2-222" fmla="*/ 0 h 3060823"/>
              <a:gd name="connsiteX3-223" fmla="*/ 2899173 w 2899173"/>
              <a:gd name="connsiteY3-224" fmla="*/ 2461344 h 3060823"/>
              <a:gd name="connsiteX4-225" fmla="*/ 1508178 w 2899173"/>
              <a:gd name="connsiteY4-226" fmla="*/ 3060823 h 3060823"/>
              <a:gd name="connsiteX5-227" fmla="*/ 631407 w 2899173"/>
              <a:gd name="connsiteY5-228" fmla="*/ 2702644 h 3060823"/>
              <a:gd name="connsiteX0-229" fmla="*/ 631407 w 2899173"/>
              <a:gd name="connsiteY0-230" fmla="*/ 2702644 h 3060823"/>
              <a:gd name="connsiteX1-231" fmla="*/ 0 w 2899173"/>
              <a:gd name="connsiteY1-232" fmla="*/ 1994023 h 3060823"/>
              <a:gd name="connsiteX2-233" fmla="*/ 1365246 w 2899173"/>
              <a:gd name="connsiteY2-234" fmla="*/ 0 h 3060823"/>
              <a:gd name="connsiteX3-235" fmla="*/ 2899173 w 2899173"/>
              <a:gd name="connsiteY3-236" fmla="*/ 2461344 h 3060823"/>
              <a:gd name="connsiteX4-237" fmla="*/ 1508178 w 2899173"/>
              <a:gd name="connsiteY4-238" fmla="*/ 3060823 h 3060823"/>
              <a:gd name="connsiteX5-239" fmla="*/ 631407 w 2899173"/>
              <a:gd name="connsiteY5-240" fmla="*/ 2702644 h 3060823"/>
              <a:gd name="connsiteX0-241" fmla="*/ 631407 w 2899173"/>
              <a:gd name="connsiteY0-242" fmla="*/ 2702644 h 3060823"/>
              <a:gd name="connsiteX1-243" fmla="*/ 0 w 2899173"/>
              <a:gd name="connsiteY1-244" fmla="*/ 1994023 h 3060823"/>
              <a:gd name="connsiteX2-245" fmla="*/ 1365246 w 2899173"/>
              <a:gd name="connsiteY2-246" fmla="*/ 0 h 3060823"/>
              <a:gd name="connsiteX3-247" fmla="*/ 2899173 w 2899173"/>
              <a:gd name="connsiteY3-248" fmla="*/ 2461344 h 3060823"/>
              <a:gd name="connsiteX4-249" fmla="*/ 1508178 w 2899173"/>
              <a:gd name="connsiteY4-250" fmla="*/ 3060823 h 3060823"/>
              <a:gd name="connsiteX5-251" fmla="*/ 631407 w 2899173"/>
              <a:gd name="connsiteY5-252" fmla="*/ 2702644 h 3060823"/>
              <a:gd name="connsiteX0-253" fmla="*/ 663159 w 2930925"/>
              <a:gd name="connsiteY0-254" fmla="*/ 2702644 h 3060823"/>
              <a:gd name="connsiteX1-255" fmla="*/ 0 w 2930925"/>
              <a:gd name="connsiteY1-256" fmla="*/ 2032204 h 3060823"/>
              <a:gd name="connsiteX2-257" fmla="*/ 1396998 w 2930925"/>
              <a:gd name="connsiteY2-258" fmla="*/ 0 h 3060823"/>
              <a:gd name="connsiteX3-259" fmla="*/ 2930925 w 2930925"/>
              <a:gd name="connsiteY3-260" fmla="*/ 2461344 h 3060823"/>
              <a:gd name="connsiteX4-261" fmla="*/ 1539930 w 2930925"/>
              <a:gd name="connsiteY4-262" fmla="*/ 3060823 h 3060823"/>
              <a:gd name="connsiteX5-263" fmla="*/ 663159 w 2930925"/>
              <a:gd name="connsiteY5-264" fmla="*/ 2702644 h 3060823"/>
              <a:gd name="connsiteX0-265" fmla="*/ 663159 w 2930925"/>
              <a:gd name="connsiteY0-266" fmla="*/ 2702644 h 3060823"/>
              <a:gd name="connsiteX1-267" fmla="*/ 0 w 2930925"/>
              <a:gd name="connsiteY1-268" fmla="*/ 2032204 h 3060823"/>
              <a:gd name="connsiteX2-269" fmla="*/ 1396998 w 2930925"/>
              <a:gd name="connsiteY2-270" fmla="*/ 0 h 3060823"/>
              <a:gd name="connsiteX3-271" fmla="*/ 2930925 w 2930925"/>
              <a:gd name="connsiteY3-272" fmla="*/ 2461344 h 3060823"/>
              <a:gd name="connsiteX4-273" fmla="*/ 1539930 w 2930925"/>
              <a:gd name="connsiteY4-274" fmla="*/ 3060823 h 3060823"/>
              <a:gd name="connsiteX5-275" fmla="*/ 663159 w 2930925"/>
              <a:gd name="connsiteY5-276" fmla="*/ 2702644 h 3060823"/>
              <a:gd name="connsiteX0-277" fmla="*/ 663159 w 2930925"/>
              <a:gd name="connsiteY0-278" fmla="*/ 2702644 h 3060823"/>
              <a:gd name="connsiteX1-279" fmla="*/ 0 w 2930925"/>
              <a:gd name="connsiteY1-280" fmla="*/ 2032204 h 3060823"/>
              <a:gd name="connsiteX2-281" fmla="*/ 1396998 w 2930925"/>
              <a:gd name="connsiteY2-282" fmla="*/ 0 h 3060823"/>
              <a:gd name="connsiteX3-283" fmla="*/ 2930925 w 2930925"/>
              <a:gd name="connsiteY3-284" fmla="*/ 2461344 h 3060823"/>
              <a:gd name="connsiteX4-285" fmla="*/ 1539930 w 2930925"/>
              <a:gd name="connsiteY4-286" fmla="*/ 3060823 h 3060823"/>
              <a:gd name="connsiteX5-287" fmla="*/ 663159 w 2930925"/>
              <a:gd name="connsiteY5-288" fmla="*/ 2702644 h 3060823"/>
              <a:gd name="connsiteX0-289" fmla="*/ 663159 w 2930925"/>
              <a:gd name="connsiteY0-290" fmla="*/ 2702644 h 3060823"/>
              <a:gd name="connsiteX1-291" fmla="*/ 0 w 2930925"/>
              <a:gd name="connsiteY1-292" fmla="*/ 2032204 h 3060823"/>
              <a:gd name="connsiteX2-293" fmla="*/ 1396998 w 2930925"/>
              <a:gd name="connsiteY2-294" fmla="*/ 0 h 3060823"/>
              <a:gd name="connsiteX3-295" fmla="*/ 2930925 w 2930925"/>
              <a:gd name="connsiteY3-296" fmla="*/ 2461344 h 3060823"/>
              <a:gd name="connsiteX4-297" fmla="*/ 1539930 w 2930925"/>
              <a:gd name="connsiteY4-298" fmla="*/ 3060823 h 3060823"/>
              <a:gd name="connsiteX5-299" fmla="*/ 663159 w 2930925"/>
              <a:gd name="connsiteY5-300" fmla="*/ 2702644 h 3060823"/>
              <a:gd name="connsiteX0-301" fmla="*/ 663159 w 2930925"/>
              <a:gd name="connsiteY0-302" fmla="*/ 2702644 h 2908539"/>
              <a:gd name="connsiteX1-303" fmla="*/ 0 w 2930925"/>
              <a:gd name="connsiteY1-304" fmla="*/ 2032204 h 2908539"/>
              <a:gd name="connsiteX2-305" fmla="*/ 1396998 w 2930925"/>
              <a:gd name="connsiteY2-306" fmla="*/ 0 h 2908539"/>
              <a:gd name="connsiteX3-307" fmla="*/ 2930925 w 2930925"/>
              <a:gd name="connsiteY3-308" fmla="*/ 2461344 h 2908539"/>
              <a:gd name="connsiteX4-309" fmla="*/ 1559196 w 2930925"/>
              <a:gd name="connsiteY4-310" fmla="*/ 2908539 h 2908539"/>
              <a:gd name="connsiteX5-311" fmla="*/ 663159 w 2930925"/>
              <a:gd name="connsiteY5-312" fmla="*/ 2702644 h 2908539"/>
              <a:gd name="connsiteX0-313" fmla="*/ 663159 w 2930925"/>
              <a:gd name="connsiteY0-314" fmla="*/ 2702644 h 2959458"/>
              <a:gd name="connsiteX1-315" fmla="*/ 0 w 2930925"/>
              <a:gd name="connsiteY1-316" fmla="*/ 2032204 h 2959458"/>
              <a:gd name="connsiteX2-317" fmla="*/ 1396998 w 2930925"/>
              <a:gd name="connsiteY2-318" fmla="*/ 0 h 2959458"/>
              <a:gd name="connsiteX3-319" fmla="*/ 2930925 w 2930925"/>
              <a:gd name="connsiteY3-320" fmla="*/ 2461344 h 2959458"/>
              <a:gd name="connsiteX4-321" fmla="*/ 1559412 w 2930925"/>
              <a:gd name="connsiteY4-322" fmla="*/ 2959458 h 2959458"/>
              <a:gd name="connsiteX5-323" fmla="*/ 663159 w 2930925"/>
              <a:gd name="connsiteY5-324" fmla="*/ 2702644 h 2959458"/>
              <a:gd name="connsiteX0-325" fmla="*/ 663159 w 2930925"/>
              <a:gd name="connsiteY0-326" fmla="*/ 2702644 h 2959458"/>
              <a:gd name="connsiteX1-327" fmla="*/ 0 w 2930925"/>
              <a:gd name="connsiteY1-328" fmla="*/ 2032204 h 2959458"/>
              <a:gd name="connsiteX2-329" fmla="*/ 1396998 w 2930925"/>
              <a:gd name="connsiteY2-330" fmla="*/ 0 h 2959458"/>
              <a:gd name="connsiteX3-331" fmla="*/ 2930925 w 2930925"/>
              <a:gd name="connsiteY3-332" fmla="*/ 2461344 h 2959458"/>
              <a:gd name="connsiteX4-333" fmla="*/ 1559412 w 2930925"/>
              <a:gd name="connsiteY4-334" fmla="*/ 2959458 h 2959458"/>
              <a:gd name="connsiteX5-335" fmla="*/ 663159 w 2930925"/>
              <a:gd name="connsiteY5-336" fmla="*/ 2702644 h 2959458"/>
              <a:gd name="connsiteX0-337" fmla="*/ 663159 w 2893222"/>
              <a:gd name="connsiteY0-338" fmla="*/ 2702644 h 2959458"/>
              <a:gd name="connsiteX1-339" fmla="*/ 0 w 2893222"/>
              <a:gd name="connsiteY1-340" fmla="*/ 2032204 h 2959458"/>
              <a:gd name="connsiteX2-341" fmla="*/ 1396998 w 2893222"/>
              <a:gd name="connsiteY2-342" fmla="*/ 0 h 2959458"/>
              <a:gd name="connsiteX3-343" fmla="*/ 2893222 w 2893222"/>
              <a:gd name="connsiteY3-344" fmla="*/ 2404291 h 2959458"/>
              <a:gd name="connsiteX4-345" fmla="*/ 1559412 w 2893222"/>
              <a:gd name="connsiteY4-346" fmla="*/ 2959458 h 2959458"/>
              <a:gd name="connsiteX5-347" fmla="*/ 663159 w 2893222"/>
              <a:gd name="connsiteY5-348" fmla="*/ 2702644 h 2959458"/>
              <a:gd name="connsiteX0-349" fmla="*/ 663159 w 2893222"/>
              <a:gd name="connsiteY0-350" fmla="*/ 2702644 h 2959458"/>
              <a:gd name="connsiteX1-351" fmla="*/ 0 w 2893222"/>
              <a:gd name="connsiteY1-352" fmla="*/ 2032204 h 2959458"/>
              <a:gd name="connsiteX2-353" fmla="*/ 1396998 w 2893222"/>
              <a:gd name="connsiteY2-354" fmla="*/ 0 h 2959458"/>
              <a:gd name="connsiteX3-355" fmla="*/ 2893222 w 2893222"/>
              <a:gd name="connsiteY3-356" fmla="*/ 2404291 h 2959458"/>
              <a:gd name="connsiteX4-357" fmla="*/ 1559412 w 2893222"/>
              <a:gd name="connsiteY4-358" fmla="*/ 2959458 h 2959458"/>
              <a:gd name="connsiteX5-359" fmla="*/ 663159 w 2893222"/>
              <a:gd name="connsiteY5-360" fmla="*/ 2702644 h 2959458"/>
              <a:gd name="connsiteX0-361" fmla="*/ 663159 w 2893222"/>
              <a:gd name="connsiteY0-362" fmla="*/ 2702644 h 2959458"/>
              <a:gd name="connsiteX1-363" fmla="*/ 0 w 2893222"/>
              <a:gd name="connsiteY1-364" fmla="*/ 2032204 h 2959458"/>
              <a:gd name="connsiteX2-365" fmla="*/ 1396998 w 2893222"/>
              <a:gd name="connsiteY2-366" fmla="*/ 0 h 2959458"/>
              <a:gd name="connsiteX3-367" fmla="*/ 2893222 w 2893222"/>
              <a:gd name="connsiteY3-368" fmla="*/ 2404291 h 2959458"/>
              <a:gd name="connsiteX4-369" fmla="*/ 1559412 w 2893222"/>
              <a:gd name="connsiteY4-370" fmla="*/ 2959458 h 2959458"/>
              <a:gd name="connsiteX5-371" fmla="*/ 663159 w 2893222"/>
              <a:gd name="connsiteY5-372" fmla="*/ 2702644 h 295945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25" y="connsiteY4-26"/>
              </a:cxn>
              <a:cxn ang="0">
                <a:pos x="connsiteX5-107" y="connsiteY5-108"/>
              </a:cxn>
            </a:cxnLst>
            <a:rect l="l" t="t" r="r" b="b"/>
            <a:pathLst>
              <a:path w="2893222" h="2959458">
                <a:moveTo>
                  <a:pt x="663159" y="2702644"/>
                </a:moveTo>
                <a:cubicBezTo>
                  <a:pt x="270694" y="2413616"/>
                  <a:pt x="297292" y="2480177"/>
                  <a:pt x="0" y="2032204"/>
                </a:cubicBezTo>
                <a:lnTo>
                  <a:pt x="1396998" y="0"/>
                </a:lnTo>
                <a:lnTo>
                  <a:pt x="2893222" y="2404291"/>
                </a:lnTo>
                <a:cubicBezTo>
                  <a:pt x="2180089" y="2991587"/>
                  <a:pt x="1930209" y="2931200"/>
                  <a:pt x="1559412" y="2959458"/>
                </a:cubicBezTo>
                <a:cubicBezTo>
                  <a:pt x="1254627" y="2941783"/>
                  <a:pt x="930144" y="2872952"/>
                  <a:pt x="663159" y="2702644"/>
                </a:cubicBezTo>
                <a:close/>
              </a:path>
            </a:pathLst>
          </a:custGeom>
          <a:solidFill>
            <a:srgbClr val="FFFFFF">
              <a:lumMod val="85000"/>
            </a:srgbClr>
          </a:solidFill>
          <a:ln w="9525" cap="rnd">
            <a:solidFill>
              <a:srgbClr val="E6E6E6"/>
            </a:solidFill>
            <a:prstDash val="solid"/>
            <a:round/>
          </a:ln>
        </p:spPr>
        <p:txBody>
          <a:bodyPr vert="eaVert" lIns="89465" tIns="44732" rIns="89465" bIns="44732" anchor="ctr"/>
          <a:lstStyle/>
          <a:p>
            <a:pPr>
              <a:defRPr/>
            </a:pPr>
            <a:endParaRPr lang="zh-CN" altLang="en-US" sz="1465" kern="0">
              <a:solidFill>
                <a:sysClr val="window" lastClr="FFFFFF"/>
              </a:solidFill>
              <a:latin typeface="微软雅黑" panose="020B0503020204020204" pitchFamily="34" charset="-122"/>
            </a:endParaRPr>
          </a:p>
        </p:txBody>
      </p:sp>
      <p:sp>
        <p:nvSpPr>
          <p:cNvPr id="5" name="椭圆 4"/>
          <p:cNvSpPr/>
          <p:nvPr/>
        </p:nvSpPr>
        <p:spPr bwMode="auto">
          <a:xfrm>
            <a:off x="3179614" y="1074282"/>
            <a:ext cx="3563483" cy="3578855"/>
          </a:xfrm>
          <a:prstGeom prst="ellipse">
            <a:avLst/>
          </a:prstGeom>
          <a:noFill/>
          <a:ln w="25400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lIns="89465" tIns="44732" rIns="89465" bIns="44732" anchor="ctr"/>
          <a:lstStyle/>
          <a:p>
            <a:pPr algn="ctr">
              <a:defRPr/>
            </a:pPr>
            <a:endParaRPr lang="zh-CN" altLang="en-US" sz="3200" kern="0" dirty="0">
              <a:solidFill>
                <a:sysClr val="window" lastClr="FFFFFF"/>
              </a:solidFill>
              <a:latin typeface="Calibri" panose="020F0502020204030204"/>
            </a:endParaRPr>
          </a:p>
        </p:txBody>
      </p:sp>
      <p:sp>
        <p:nvSpPr>
          <p:cNvPr id="6" name="椭圆 5"/>
          <p:cNvSpPr/>
          <p:nvPr/>
        </p:nvSpPr>
        <p:spPr bwMode="auto">
          <a:xfrm>
            <a:off x="5311812" y="1074282"/>
            <a:ext cx="3565033" cy="3578855"/>
          </a:xfrm>
          <a:prstGeom prst="ellipse">
            <a:avLst/>
          </a:prstGeom>
          <a:noFill/>
          <a:ln w="25400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lIns="89465" tIns="44732" rIns="89465" bIns="44732" anchor="ctr"/>
          <a:lstStyle/>
          <a:p>
            <a:pPr algn="ctr">
              <a:defRPr/>
            </a:pPr>
            <a:endParaRPr lang="zh-CN" altLang="en-US" sz="3200" kern="0" dirty="0">
              <a:solidFill>
                <a:sysClr val="window" lastClr="FFFFFF"/>
              </a:solidFill>
              <a:latin typeface="Calibri" panose="020F0502020204030204"/>
            </a:endParaRPr>
          </a:p>
        </p:txBody>
      </p:sp>
      <p:cxnSp>
        <p:nvCxnSpPr>
          <p:cNvPr id="7" name="直接连接符 6"/>
          <p:cNvCxnSpPr>
            <a:cxnSpLocks noChangeShapeType="1"/>
          </p:cNvCxnSpPr>
          <p:nvPr/>
        </p:nvCxnSpPr>
        <p:spPr bwMode="auto">
          <a:xfrm>
            <a:off x="4158097" y="1947971"/>
            <a:ext cx="558248" cy="263196"/>
          </a:xfrm>
          <a:prstGeom prst="line">
            <a:avLst/>
          </a:prstGeom>
          <a:noFill/>
          <a:ln w="28575" algn="ctr">
            <a:solidFill>
              <a:srgbClr val="FFFFFF">
                <a:lumMod val="50000"/>
              </a:srgbClr>
            </a:solidFill>
            <a:round/>
            <a:headEnd type="none" w="med" len="med"/>
            <a:tailEnd type="arrow" w="med" len="med"/>
          </a:ln>
        </p:spPr>
      </p:cxnSp>
      <p:cxnSp>
        <p:nvCxnSpPr>
          <p:cNvPr id="8" name="直接连接符 7"/>
          <p:cNvCxnSpPr>
            <a:cxnSpLocks noChangeShapeType="1"/>
          </p:cNvCxnSpPr>
          <p:nvPr/>
        </p:nvCxnSpPr>
        <p:spPr bwMode="auto">
          <a:xfrm>
            <a:off x="3860365" y="2949428"/>
            <a:ext cx="576855" cy="0"/>
          </a:xfrm>
          <a:prstGeom prst="line">
            <a:avLst/>
          </a:prstGeom>
          <a:noFill/>
          <a:ln w="28575" algn="ctr">
            <a:solidFill>
              <a:srgbClr val="FFFFFF">
                <a:lumMod val="50000"/>
              </a:srgbClr>
            </a:solidFill>
            <a:round/>
            <a:headEnd type="none" w="med" len="med"/>
            <a:tailEnd type="arrow" w="med" len="med"/>
          </a:ln>
        </p:spPr>
      </p:cxnSp>
      <p:cxnSp>
        <p:nvCxnSpPr>
          <p:cNvPr id="9" name="直接连接符 8"/>
          <p:cNvCxnSpPr>
            <a:cxnSpLocks noChangeShapeType="1"/>
          </p:cNvCxnSpPr>
          <p:nvPr/>
        </p:nvCxnSpPr>
        <p:spPr bwMode="auto">
          <a:xfrm flipV="1">
            <a:off x="4083147" y="3505787"/>
            <a:ext cx="576855" cy="306804"/>
          </a:xfrm>
          <a:prstGeom prst="line">
            <a:avLst/>
          </a:prstGeom>
          <a:noFill/>
          <a:ln w="28575" algn="ctr">
            <a:solidFill>
              <a:srgbClr val="FFFFFF">
                <a:lumMod val="50000"/>
              </a:srgbClr>
            </a:solidFill>
            <a:round/>
            <a:headEnd type="none" w="med" len="med"/>
            <a:tailEnd type="arrow" w="med" len="med"/>
          </a:ln>
        </p:spPr>
      </p:cxnSp>
      <p:cxnSp>
        <p:nvCxnSpPr>
          <p:cNvPr id="10" name="直接连接符 9"/>
          <p:cNvCxnSpPr>
            <a:cxnSpLocks noChangeShapeType="1"/>
          </p:cNvCxnSpPr>
          <p:nvPr/>
        </p:nvCxnSpPr>
        <p:spPr bwMode="auto">
          <a:xfrm flipH="1" flipV="1">
            <a:off x="7412993" y="3505787"/>
            <a:ext cx="576855" cy="306804"/>
          </a:xfrm>
          <a:prstGeom prst="line">
            <a:avLst/>
          </a:prstGeom>
          <a:noFill/>
          <a:ln w="28575" algn="ctr">
            <a:solidFill>
              <a:srgbClr val="FFFFFF">
                <a:lumMod val="50000"/>
              </a:srgbClr>
            </a:solidFill>
            <a:round/>
            <a:headEnd type="none" w="med" len="med"/>
            <a:tailEnd type="arrow" w="med" len="med"/>
          </a:ln>
        </p:spPr>
      </p:cxnSp>
      <p:cxnSp>
        <p:nvCxnSpPr>
          <p:cNvPr id="11" name="直接连接符 10"/>
          <p:cNvCxnSpPr>
            <a:cxnSpLocks noChangeShapeType="1"/>
          </p:cNvCxnSpPr>
          <p:nvPr/>
        </p:nvCxnSpPr>
        <p:spPr bwMode="auto">
          <a:xfrm flipH="1">
            <a:off x="7701421" y="2949428"/>
            <a:ext cx="576855" cy="0"/>
          </a:xfrm>
          <a:prstGeom prst="line">
            <a:avLst/>
          </a:prstGeom>
          <a:noFill/>
          <a:ln w="28575" algn="ctr">
            <a:solidFill>
              <a:srgbClr val="FFFFFF">
                <a:lumMod val="50000"/>
              </a:srgbClr>
            </a:solidFill>
            <a:round/>
            <a:headEnd type="none" w="med" len="med"/>
            <a:tailEnd type="arrow" w="med" len="med"/>
          </a:ln>
        </p:spPr>
      </p:cxnSp>
      <p:cxnSp>
        <p:nvCxnSpPr>
          <p:cNvPr id="12" name="直接连接符 11"/>
          <p:cNvCxnSpPr>
            <a:cxnSpLocks noChangeShapeType="1"/>
          </p:cNvCxnSpPr>
          <p:nvPr/>
        </p:nvCxnSpPr>
        <p:spPr bwMode="auto">
          <a:xfrm flipH="1">
            <a:off x="7431600" y="1947971"/>
            <a:ext cx="558248" cy="263196"/>
          </a:xfrm>
          <a:prstGeom prst="line">
            <a:avLst/>
          </a:prstGeom>
          <a:noFill/>
          <a:ln w="28575" algn="ctr">
            <a:solidFill>
              <a:srgbClr val="FFFFFF">
                <a:lumMod val="50000"/>
              </a:srgbClr>
            </a:solidFill>
            <a:round/>
            <a:headEnd type="none" w="med" len="med"/>
            <a:tailEnd type="arrow" w="med" len="med"/>
          </a:ln>
        </p:spPr>
      </p:cxnSp>
      <p:sp>
        <p:nvSpPr>
          <p:cNvPr id="13" name="TextBox 27"/>
          <p:cNvSpPr txBox="1"/>
          <p:nvPr/>
        </p:nvSpPr>
        <p:spPr>
          <a:xfrm>
            <a:off x="1653750" y="2524439"/>
            <a:ext cx="1979712" cy="1198333"/>
          </a:xfrm>
          <a:prstGeom prst="rect">
            <a:avLst/>
          </a:prstGeom>
          <a:noFill/>
        </p:spPr>
        <p:txBody>
          <a:bodyPr wrap="square" lIns="89465" tIns="44732" rIns="89465" bIns="44732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/>
              <a:t>物资设备</a:t>
            </a:r>
            <a:endParaRPr lang="en-US" altLang="zh-CN" sz="1600" b="1" dirty="0"/>
          </a:p>
          <a:p>
            <a:pPr>
              <a:lnSpc>
                <a:spcPct val="150000"/>
              </a:lnSpc>
            </a:pPr>
            <a:r>
              <a:rPr lang="zh-CN" altLang="en-US" sz="1600" b="1" dirty="0"/>
              <a:t>细目繁多</a:t>
            </a:r>
            <a:endParaRPr lang="en-US" altLang="zh-CN" sz="1600" b="1" dirty="0"/>
          </a:p>
          <a:p>
            <a:pPr>
              <a:lnSpc>
                <a:spcPct val="150000"/>
              </a:lnSpc>
            </a:pPr>
            <a:r>
              <a:rPr lang="zh-CN" altLang="en-US" sz="1600" b="1" dirty="0"/>
              <a:t>设备效益分析</a:t>
            </a:r>
            <a:endParaRPr lang="zh-CN" altLang="en-US" sz="1600" b="1" dirty="0"/>
          </a:p>
        </p:txBody>
      </p:sp>
      <p:sp>
        <p:nvSpPr>
          <p:cNvPr id="14" name="TextBox 28"/>
          <p:cNvSpPr txBox="1"/>
          <p:nvPr/>
        </p:nvSpPr>
        <p:spPr>
          <a:xfrm>
            <a:off x="9071810" y="1208110"/>
            <a:ext cx="1730580" cy="829001"/>
          </a:xfrm>
          <a:prstGeom prst="rect">
            <a:avLst/>
          </a:prstGeom>
          <a:noFill/>
        </p:spPr>
        <p:txBody>
          <a:bodyPr wrap="square" lIns="89465" tIns="44732" rIns="89465" bIns="44732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600"/>
            </a:lvl1pPr>
          </a:lstStyle>
          <a:p>
            <a:r>
              <a:rPr lang="zh-CN" altLang="en-US" b="1" dirty="0"/>
              <a:t>条码化、可追溯</a:t>
            </a:r>
            <a:endParaRPr lang="en-US" altLang="zh-CN" b="1" dirty="0"/>
          </a:p>
          <a:p>
            <a:r>
              <a:rPr lang="zh-CN" altLang="en-US" b="1" dirty="0"/>
              <a:t>质量与安全</a:t>
            </a:r>
            <a:endParaRPr lang="zh-CN" altLang="en-US" b="1" dirty="0"/>
          </a:p>
        </p:txBody>
      </p:sp>
      <p:sp>
        <p:nvSpPr>
          <p:cNvPr id="15" name="TextBox 29"/>
          <p:cNvSpPr txBox="1"/>
          <p:nvPr/>
        </p:nvSpPr>
        <p:spPr>
          <a:xfrm>
            <a:off x="1709520" y="978941"/>
            <a:ext cx="1564564" cy="1198333"/>
          </a:xfrm>
          <a:prstGeom prst="rect">
            <a:avLst/>
          </a:prstGeom>
          <a:noFill/>
        </p:spPr>
        <p:txBody>
          <a:bodyPr wrap="square" lIns="89465" tIns="44732" rIns="89465" bIns="44732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600"/>
            </a:lvl1pPr>
          </a:lstStyle>
          <a:p>
            <a:r>
              <a:rPr lang="zh-CN" altLang="en-US" b="1" dirty="0"/>
              <a:t>采购规范化</a:t>
            </a:r>
            <a:endParaRPr lang="en-US" altLang="zh-CN" b="1" dirty="0"/>
          </a:p>
          <a:p>
            <a:r>
              <a:rPr lang="zh-CN" altLang="en-US" b="1" dirty="0"/>
              <a:t>供应商准入</a:t>
            </a:r>
            <a:endParaRPr lang="zh-CN" altLang="en-US" b="1" dirty="0"/>
          </a:p>
          <a:p>
            <a:r>
              <a:rPr lang="zh-CN" altLang="en-US" b="1" dirty="0"/>
              <a:t>供应链关系</a:t>
            </a:r>
            <a:endParaRPr lang="zh-CN" altLang="en-US" b="1" dirty="0"/>
          </a:p>
        </p:txBody>
      </p:sp>
      <p:sp>
        <p:nvSpPr>
          <p:cNvPr id="16" name="TextBox 30"/>
          <p:cNvSpPr txBox="1"/>
          <p:nvPr/>
        </p:nvSpPr>
        <p:spPr>
          <a:xfrm>
            <a:off x="9212611" y="2494180"/>
            <a:ext cx="1730580" cy="829001"/>
          </a:xfrm>
          <a:prstGeom prst="rect">
            <a:avLst/>
          </a:prstGeom>
          <a:noFill/>
        </p:spPr>
        <p:txBody>
          <a:bodyPr wrap="square" lIns="89465" tIns="44732" rIns="89465" bIns="44732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600"/>
            </a:lvl1pPr>
          </a:lstStyle>
          <a:p>
            <a:r>
              <a:rPr lang="zh-CN" altLang="en-US" b="1" dirty="0"/>
              <a:t>成本核算精细化</a:t>
            </a:r>
            <a:endParaRPr lang="en-US" altLang="zh-CN" b="1" dirty="0"/>
          </a:p>
          <a:p>
            <a:r>
              <a:rPr lang="zh-CN" altLang="en-US" b="1" dirty="0"/>
              <a:t>精细化运营分析</a:t>
            </a:r>
            <a:endParaRPr lang="zh-CN" altLang="en-US" b="1" dirty="0"/>
          </a:p>
        </p:txBody>
      </p:sp>
      <p:sp>
        <p:nvSpPr>
          <p:cNvPr id="17" name="TextBox 31"/>
          <p:cNvSpPr txBox="1"/>
          <p:nvPr/>
        </p:nvSpPr>
        <p:spPr>
          <a:xfrm>
            <a:off x="8944825" y="3954925"/>
            <a:ext cx="1730580" cy="459670"/>
          </a:xfrm>
          <a:prstGeom prst="rect">
            <a:avLst/>
          </a:prstGeom>
          <a:noFill/>
        </p:spPr>
        <p:txBody>
          <a:bodyPr wrap="square" lIns="89465" tIns="44732" rIns="89465" bIns="44732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600"/>
            </a:lvl1pPr>
          </a:lstStyle>
          <a:p>
            <a:r>
              <a:rPr lang="zh-CN" altLang="en-US" b="1" dirty="0"/>
              <a:t>人工管理压力大</a:t>
            </a:r>
            <a:endParaRPr lang="zh-CN" altLang="en-US" b="1" dirty="0"/>
          </a:p>
        </p:txBody>
      </p:sp>
      <p:sp>
        <p:nvSpPr>
          <p:cNvPr id="18" name="TextBox 32"/>
          <p:cNvSpPr txBox="1"/>
          <p:nvPr/>
        </p:nvSpPr>
        <p:spPr>
          <a:xfrm>
            <a:off x="1709521" y="4073323"/>
            <a:ext cx="1264515" cy="459670"/>
          </a:xfrm>
          <a:prstGeom prst="rect">
            <a:avLst/>
          </a:prstGeom>
          <a:noFill/>
        </p:spPr>
        <p:txBody>
          <a:bodyPr wrap="square" lIns="89465" tIns="44732" rIns="89465" bIns="44732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600"/>
            </a:lvl1pPr>
          </a:lstStyle>
          <a:p>
            <a:r>
              <a:rPr lang="zh-CN" altLang="en-US" b="1" dirty="0"/>
              <a:t>零微库存</a:t>
            </a:r>
            <a:endParaRPr lang="zh-CN" altLang="en-US" b="1" dirty="0"/>
          </a:p>
        </p:txBody>
      </p:sp>
      <p:grpSp>
        <p:nvGrpSpPr>
          <p:cNvPr id="19" name="组合 18"/>
          <p:cNvGrpSpPr/>
          <p:nvPr/>
        </p:nvGrpSpPr>
        <p:grpSpPr>
          <a:xfrm>
            <a:off x="3092814" y="1205629"/>
            <a:ext cx="919416" cy="919416"/>
            <a:chOff x="1766769" y="1486713"/>
            <a:chExt cx="776469" cy="776469"/>
          </a:xfrm>
        </p:grpSpPr>
        <p:grpSp>
          <p:nvGrpSpPr>
            <p:cNvPr id="20" name="组合 19"/>
            <p:cNvGrpSpPr/>
            <p:nvPr/>
          </p:nvGrpSpPr>
          <p:grpSpPr>
            <a:xfrm>
              <a:off x="1766769" y="1486713"/>
              <a:ext cx="776469" cy="776469"/>
              <a:chOff x="304799" y="673105"/>
              <a:chExt cx="4000499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2" name="同心圆 21"/>
              <p:cNvSpPr/>
              <p:nvPr/>
            </p:nvSpPr>
            <p:spPr>
              <a:xfrm>
                <a:off x="304799" y="673105"/>
                <a:ext cx="4000499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rgbClr val="FFFFFF"/>
                  </a:gs>
                  <a:gs pos="55000">
                    <a:srgbClr val="FFFFFF">
                      <a:lumMod val="95000"/>
                    </a:srgbClr>
                  </a:gs>
                  <a:gs pos="100000">
                    <a:srgbClr val="FFFFFF">
                      <a:lumMod val="65000"/>
                    </a:srgbClr>
                  </a:gs>
                </a:gsLst>
                <a:lin ang="81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zh-CN" altLang="en-US" sz="2000" b="1" ker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椭圆 22"/>
              <p:cNvSpPr/>
              <p:nvPr/>
            </p:nvSpPr>
            <p:spPr>
              <a:xfrm>
                <a:off x="392113" y="760413"/>
                <a:ext cx="3825875" cy="3825874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51000">
                    <a:srgbClr val="FFFFFF">
                      <a:lumMod val="95000"/>
                    </a:srgbClr>
                  </a:gs>
                  <a:gs pos="100000">
                    <a:srgbClr val="FFFFFF">
                      <a:lumMod val="75000"/>
                    </a:srgbClr>
                  </a:gs>
                </a:gsLst>
                <a:lin ang="189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zh-CN" altLang="en-US" sz="2000" b="1" ker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1" name="TextBox 35"/>
            <p:cNvSpPr txBox="1"/>
            <p:nvPr/>
          </p:nvSpPr>
          <p:spPr>
            <a:xfrm>
              <a:off x="1837237" y="1576035"/>
              <a:ext cx="635534" cy="59782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defRPr/>
              </a:pPr>
              <a:r>
                <a:rPr lang="zh-CN" altLang="en-US" sz="2000" b="1" kern="0" dirty="0">
                  <a:solidFill>
                    <a:srgbClr val="4F81BD"/>
                  </a:solidFill>
                  <a:latin typeface="微软雅黑" panose="020B0503020204020204" pitchFamily="34" charset="-122"/>
                </a:rPr>
                <a:t>物资采购</a:t>
              </a:r>
              <a:endParaRPr lang="zh-CN" altLang="en-US" sz="2000" b="1" kern="0" dirty="0">
                <a:solidFill>
                  <a:srgbClr val="4F81BD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2734112" y="2474111"/>
            <a:ext cx="919416" cy="919416"/>
            <a:chOff x="1766769" y="1486712"/>
            <a:chExt cx="776469" cy="776469"/>
          </a:xfrm>
        </p:grpSpPr>
        <p:grpSp>
          <p:nvGrpSpPr>
            <p:cNvPr id="25" name="组合 24"/>
            <p:cNvGrpSpPr/>
            <p:nvPr/>
          </p:nvGrpSpPr>
          <p:grpSpPr>
            <a:xfrm>
              <a:off x="1766769" y="1486712"/>
              <a:ext cx="776469" cy="776469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7" name="同心圆 26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rgbClr val="FFFFFF"/>
                  </a:gs>
                  <a:gs pos="55000">
                    <a:srgbClr val="FFFFFF">
                      <a:lumMod val="95000"/>
                    </a:srgbClr>
                  </a:gs>
                  <a:gs pos="100000">
                    <a:srgbClr val="FFFFFF">
                      <a:lumMod val="65000"/>
                    </a:srgbClr>
                  </a:gs>
                </a:gsLst>
                <a:lin ang="81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zh-CN" altLang="en-US" sz="2000" b="1" kern="0">
                  <a:solidFill>
                    <a:srgbClr val="A3A3A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8" name="椭圆 27"/>
              <p:cNvSpPr/>
              <p:nvPr/>
            </p:nvSpPr>
            <p:spPr>
              <a:xfrm>
                <a:off x="392114" y="760419"/>
                <a:ext cx="3825876" cy="3825876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51000">
                    <a:srgbClr val="FFFFFF">
                      <a:lumMod val="95000"/>
                    </a:srgbClr>
                  </a:gs>
                  <a:gs pos="100000">
                    <a:srgbClr val="FFFFFF">
                      <a:lumMod val="75000"/>
                    </a:srgbClr>
                  </a:gs>
                </a:gsLst>
                <a:lin ang="189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zh-CN" altLang="en-US" sz="2000" b="1" kern="0">
                  <a:solidFill>
                    <a:srgbClr val="A3A3A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6" name="TextBox 45"/>
            <p:cNvSpPr txBox="1"/>
            <p:nvPr/>
          </p:nvSpPr>
          <p:spPr>
            <a:xfrm>
              <a:off x="1837237" y="1576036"/>
              <a:ext cx="635534" cy="59782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defRPr/>
              </a:pPr>
              <a:r>
                <a:rPr lang="zh-CN" altLang="en-US" sz="2000" b="1" kern="0" dirty="0">
                  <a:solidFill>
                    <a:srgbClr val="4F81BD"/>
                  </a:solidFill>
                  <a:latin typeface="微软雅黑" panose="020B0503020204020204" pitchFamily="34" charset="-122"/>
                </a:rPr>
                <a:t>物资设备</a:t>
              </a:r>
              <a:endParaRPr lang="zh-CN" altLang="en-US" sz="2000" b="1" kern="0" dirty="0">
                <a:solidFill>
                  <a:srgbClr val="4F81BD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3107804" y="3687095"/>
            <a:ext cx="919416" cy="919416"/>
            <a:chOff x="1766769" y="1486712"/>
            <a:chExt cx="776469" cy="776469"/>
          </a:xfrm>
        </p:grpSpPr>
        <p:grpSp>
          <p:nvGrpSpPr>
            <p:cNvPr id="30" name="组合 29"/>
            <p:cNvGrpSpPr/>
            <p:nvPr/>
          </p:nvGrpSpPr>
          <p:grpSpPr>
            <a:xfrm>
              <a:off x="1766769" y="1486712"/>
              <a:ext cx="776469" cy="776469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2" name="同心圆 3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rgbClr val="FFFFFF"/>
                  </a:gs>
                  <a:gs pos="55000">
                    <a:srgbClr val="FFFFFF">
                      <a:lumMod val="95000"/>
                    </a:srgbClr>
                  </a:gs>
                  <a:gs pos="100000">
                    <a:srgbClr val="FFFFFF">
                      <a:lumMod val="65000"/>
                    </a:srgbClr>
                  </a:gs>
                </a:gsLst>
                <a:lin ang="81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zh-CN" altLang="en-US" sz="2000" b="1" kern="0">
                  <a:solidFill>
                    <a:srgbClr val="2A4A7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3" name="椭圆 32"/>
              <p:cNvSpPr/>
              <p:nvPr/>
            </p:nvSpPr>
            <p:spPr>
              <a:xfrm>
                <a:off x="392114" y="760414"/>
                <a:ext cx="3825876" cy="3825876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51000">
                    <a:srgbClr val="FFFFFF">
                      <a:lumMod val="95000"/>
                    </a:srgbClr>
                  </a:gs>
                  <a:gs pos="100000">
                    <a:srgbClr val="FFFFFF">
                      <a:lumMod val="75000"/>
                    </a:srgbClr>
                  </a:gs>
                </a:gsLst>
                <a:lin ang="189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zh-CN" altLang="en-US" sz="2000" b="1" kern="0">
                  <a:solidFill>
                    <a:srgbClr val="2A4A7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1" name="TextBox 50"/>
            <p:cNvSpPr txBox="1"/>
            <p:nvPr/>
          </p:nvSpPr>
          <p:spPr>
            <a:xfrm>
              <a:off x="1837237" y="1576034"/>
              <a:ext cx="635534" cy="59782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defRPr/>
              </a:pPr>
              <a:r>
                <a:rPr lang="zh-CN" altLang="en-US" sz="2000" b="1" kern="0" dirty="0">
                  <a:solidFill>
                    <a:srgbClr val="4F81BD"/>
                  </a:solidFill>
                  <a:latin typeface="微软雅黑" panose="020B0503020204020204" pitchFamily="34" charset="-122"/>
                </a:rPr>
                <a:t>物资库存</a:t>
              </a:r>
              <a:endParaRPr lang="zh-CN" altLang="en-US" sz="2000" b="1" kern="0" dirty="0">
                <a:solidFill>
                  <a:srgbClr val="4F81BD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8172460" y="1205628"/>
            <a:ext cx="919416" cy="919416"/>
            <a:chOff x="1766769" y="1486712"/>
            <a:chExt cx="776469" cy="776469"/>
          </a:xfrm>
        </p:grpSpPr>
        <p:grpSp>
          <p:nvGrpSpPr>
            <p:cNvPr id="35" name="组合 34"/>
            <p:cNvGrpSpPr/>
            <p:nvPr/>
          </p:nvGrpSpPr>
          <p:grpSpPr>
            <a:xfrm>
              <a:off x="1766769" y="1486712"/>
              <a:ext cx="776469" cy="776469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7" name="同心圆 36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rgbClr val="FFFFFF"/>
                  </a:gs>
                  <a:gs pos="55000">
                    <a:srgbClr val="FFFFFF">
                      <a:lumMod val="95000"/>
                    </a:srgbClr>
                  </a:gs>
                  <a:gs pos="100000">
                    <a:srgbClr val="FFFFFF">
                      <a:lumMod val="65000"/>
                    </a:srgbClr>
                  </a:gs>
                </a:gsLst>
                <a:lin ang="81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zh-CN" altLang="en-US" sz="2000" b="1" kern="0">
                  <a:solidFill>
                    <a:srgbClr val="2A4A7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8" name="椭圆 37"/>
              <p:cNvSpPr/>
              <p:nvPr/>
            </p:nvSpPr>
            <p:spPr>
              <a:xfrm>
                <a:off x="392114" y="760414"/>
                <a:ext cx="3825876" cy="3825876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51000">
                    <a:srgbClr val="FFFFFF">
                      <a:lumMod val="95000"/>
                    </a:srgbClr>
                  </a:gs>
                  <a:gs pos="100000">
                    <a:srgbClr val="FFFFFF">
                      <a:lumMod val="75000"/>
                    </a:srgbClr>
                  </a:gs>
                </a:gsLst>
                <a:lin ang="189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zh-CN" altLang="en-US" sz="2000" b="1" kern="0">
                  <a:solidFill>
                    <a:srgbClr val="2A4A7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6" name="TextBox 55"/>
            <p:cNvSpPr txBox="1"/>
            <p:nvPr/>
          </p:nvSpPr>
          <p:spPr>
            <a:xfrm>
              <a:off x="1837237" y="1576034"/>
              <a:ext cx="635534" cy="59782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defRPr/>
              </a:pPr>
              <a:r>
                <a:rPr lang="zh-CN" altLang="en-US" sz="2000" b="1" kern="0" dirty="0">
                  <a:solidFill>
                    <a:srgbClr val="4F81BD"/>
                  </a:solidFill>
                  <a:latin typeface="微软雅黑" panose="020B0503020204020204" pitchFamily="34" charset="-122"/>
                </a:rPr>
                <a:t>药品追溯</a:t>
              </a:r>
              <a:endParaRPr lang="zh-CN" altLang="en-US" sz="2000" b="1" kern="0" dirty="0">
                <a:solidFill>
                  <a:srgbClr val="4F81BD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8409452" y="2474111"/>
            <a:ext cx="919416" cy="919416"/>
            <a:chOff x="1766769" y="1486712"/>
            <a:chExt cx="776469" cy="776469"/>
          </a:xfrm>
        </p:grpSpPr>
        <p:grpSp>
          <p:nvGrpSpPr>
            <p:cNvPr id="40" name="组合 39"/>
            <p:cNvGrpSpPr/>
            <p:nvPr/>
          </p:nvGrpSpPr>
          <p:grpSpPr>
            <a:xfrm>
              <a:off x="1766769" y="1486712"/>
              <a:ext cx="776469" cy="776469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2" name="同心圆 4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rgbClr val="FFFFFF"/>
                  </a:gs>
                  <a:gs pos="55000">
                    <a:srgbClr val="FFFFFF">
                      <a:lumMod val="95000"/>
                    </a:srgbClr>
                  </a:gs>
                  <a:gs pos="100000">
                    <a:srgbClr val="FFFFFF">
                      <a:lumMod val="65000"/>
                    </a:srgbClr>
                  </a:gs>
                </a:gsLst>
                <a:lin ang="81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zh-CN" altLang="en-US" sz="2000" b="1" kern="0">
                  <a:solidFill>
                    <a:srgbClr val="A3A3A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3" name="椭圆 42"/>
              <p:cNvSpPr/>
              <p:nvPr/>
            </p:nvSpPr>
            <p:spPr>
              <a:xfrm>
                <a:off x="392114" y="760414"/>
                <a:ext cx="3825876" cy="3825876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51000">
                    <a:srgbClr val="FFFFFF">
                      <a:lumMod val="95000"/>
                    </a:srgbClr>
                  </a:gs>
                  <a:gs pos="100000">
                    <a:srgbClr val="FFFFFF">
                      <a:lumMod val="75000"/>
                    </a:srgbClr>
                  </a:gs>
                </a:gsLst>
                <a:lin ang="189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zh-CN" altLang="en-US" sz="2000" b="1" kern="0">
                  <a:solidFill>
                    <a:srgbClr val="A3A3A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1" name="TextBox 60"/>
            <p:cNvSpPr txBox="1"/>
            <p:nvPr/>
          </p:nvSpPr>
          <p:spPr>
            <a:xfrm>
              <a:off x="1837237" y="1576034"/>
              <a:ext cx="635534" cy="59782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defRPr/>
              </a:pPr>
              <a:r>
                <a:rPr lang="zh-CN" altLang="en-US" sz="2000" b="1" kern="0" dirty="0">
                  <a:solidFill>
                    <a:srgbClr val="4F81BD"/>
                  </a:solidFill>
                  <a:latin typeface="微软雅黑" panose="020B0503020204020204" pitchFamily="34" charset="-122"/>
                </a:rPr>
                <a:t>运营管理</a:t>
              </a:r>
              <a:endParaRPr lang="zh-CN" altLang="en-US" sz="2000" b="1" kern="0" dirty="0">
                <a:solidFill>
                  <a:srgbClr val="4F81BD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8025409" y="3702704"/>
            <a:ext cx="919416" cy="919416"/>
            <a:chOff x="1766769" y="1486712"/>
            <a:chExt cx="776469" cy="776469"/>
          </a:xfrm>
        </p:grpSpPr>
        <p:grpSp>
          <p:nvGrpSpPr>
            <p:cNvPr id="45" name="组合 44"/>
            <p:cNvGrpSpPr/>
            <p:nvPr/>
          </p:nvGrpSpPr>
          <p:grpSpPr>
            <a:xfrm>
              <a:off x="1766769" y="1486712"/>
              <a:ext cx="776469" cy="776469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7" name="同心圆 46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rgbClr val="FFFFFF"/>
                  </a:gs>
                  <a:gs pos="55000">
                    <a:srgbClr val="FFFFFF">
                      <a:lumMod val="95000"/>
                    </a:srgbClr>
                  </a:gs>
                  <a:gs pos="100000">
                    <a:srgbClr val="FFFFFF">
                      <a:lumMod val="65000"/>
                    </a:srgbClr>
                  </a:gs>
                </a:gsLst>
                <a:lin ang="81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zh-CN" altLang="en-US" sz="2000" b="1" ker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8" name="椭圆 47"/>
              <p:cNvSpPr/>
              <p:nvPr/>
            </p:nvSpPr>
            <p:spPr>
              <a:xfrm>
                <a:off x="392114" y="760414"/>
                <a:ext cx="3825876" cy="3825876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51000">
                    <a:srgbClr val="FFFFFF">
                      <a:lumMod val="95000"/>
                    </a:srgbClr>
                  </a:gs>
                  <a:gs pos="100000">
                    <a:srgbClr val="FFFFFF">
                      <a:lumMod val="75000"/>
                    </a:srgbClr>
                  </a:gs>
                </a:gsLst>
                <a:lin ang="189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zh-CN" altLang="en-US" sz="2000" b="1" ker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6" name="TextBox 65"/>
            <p:cNvSpPr txBox="1"/>
            <p:nvPr/>
          </p:nvSpPr>
          <p:spPr>
            <a:xfrm>
              <a:off x="1837237" y="1576035"/>
              <a:ext cx="635534" cy="59782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defRPr/>
              </a:pPr>
              <a:r>
                <a:rPr lang="zh-CN" altLang="en-US" sz="2000" b="1" kern="0" dirty="0">
                  <a:solidFill>
                    <a:srgbClr val="4F81BD"/>
                  </a:solidFill>
                  <a:latin typeface="微软雅黑" panose="020B0503020204020204" pitchFamily="34" charset="-122"/>
                </a:rPr>
                <a:t>人工介入</a:t>
              </a:r>
              <a:endParaRPr lang="zh-CN" altLang="en-US" sz="2000" b="1" kern="0" dirty="0">
                <a:solidFill>
                  <a:srgbClr val="4F81BD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5194982" y="2039154"/>
            <a:ext cx="1649111" cy="1649108"/>
            <a:chOff x="1827806" y="1503659"/>
            <a:chExt cx="742576" cy="742575"/>
          </a:xfrm>
          <a:solidFill>
            <a:srgbClr val="C00000"/>
          </a:solidFill>
          <a:effectLst>
            <a:outerShdw blurRad="139700" dist="508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50" name="椭圆 49"/>
            <p:cNvSpPr/>
            <p:nvPr/>
          </p:nvSpPr>
          <p:spPr>
            <a:xfrm>
              <a:off x="1827806" y="1503659"/>
              <a:ext cx="742576" cy="742575"/>
            </a:xfrm>
            <a:prstGeom prst="ellipse">
              <a:avLst/>
            </a:prstGeom>
            <a:solidFill>
              <a:srgbClr val="4F81BD"/>
            </a:solidFill>
            <a:ln w="12700" cap="flat" cmpd="sng" algn="ctr">
              <a:noFill/>
              <a:prstDash val="solid"/>
              <a:miter lim="800000"/>
            </a:ln>
            <a:effectLst>
              <a:outerShdw blurRad="190500" dist="50800" dir="8100000" sx="101000" sy="101000" algn="tr" rotWithShape="0">
                <a:prstClr val="black">
                  <a:alpha val="45000"/>
                </a:prstClr>
              </a:out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3200" ker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1" name="椭圆 50"/>
            <p:cNvSpPr/>
            <p:nvPr/>
          </p:nvSpPr>
          <p:spPr>
            <a:xfrm>
              <a:off x="1864156" y="1540009"/>
              <a:ext cx="669876" cy="669875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innerShdw blurRad="127000" dist="12700" dir="13200000">
                <a:prstClr val="black"/>
              </a:inn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3200" ker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2" name="TextBox 70"/>
            <p:cNvSpPr txBox="1"/>
            <p:nvPr/>
          </p:nvSpPr>
          <p:spPr>
            <a:xfrm>
              <a:off x="1958460" y="1669345"/>
              <a:ext cx="481266" cy="4112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zh-CN" altLang="en-US" sz="2665" b="1" kern="0" dirty="0">
                  <a:solidFill>
                    <a:srgbClr val="4F81BD"/>
                  </a:solidFill>
                  <a:latin typeface="微软雅黑" panose="020B0503020204020204" pitchFamily="34" charset="-122"/>
                </a:rPr>
                <a:t>医院需求</a:t>
              </a:r>
              <a:endParaRPr lang="zh-CN" altLang="en-US" sz="2665" b="1" kern="0" dirty="0">
                <a:solidFill>
                  <a:srgbClr val="4F81BD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54" name="文本框 15"/>
          <p:cNvSpPr txBox="1"/>
          <p:nvPr/>
        </p:nvSpPr>
        <p:spPr>
          <a:xfrm>
            <a:off x="2734113" y="5373217"/>
            <a:ext cx="7258741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+mn-ea"/>
                <a:sym typeface="+mn-lt"/>
              </a:rPr>
              <a:t>医院</a:t>
            </a: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+mn-ea"/>
                <a:sym typeface="+mn-lt"/>
              </a:rPr>
              <a:t>-</a:t>
            </a: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+mn-ea"/>
                <a:sym typeface="+mn-lt"/>
              </a:rPr>
              <a:t>物资设备</a:t>
            </a: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+mn-ea"/>
                <a:sym typeface="+mn-lt"/>
              </a:rPr>
              <a:t>-</a:t>
            </a: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+mn-ea"/>
                <a:sym typeface="+mn-lt"/>
              </a:rPr>
              <a:t>信息化管理需求</a:t>
            </a: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+mn-ea"/>
                <a:sym typeface="+mn-lt"/>
              </a:rPr>
              <a:t> </a:t>
            </a:r>
            <a:endParaRPr lang="zh-CN" alt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+mn-ea"/>
              <a:sym typeface="+mn-lt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12" y="6101952"/>
            <a:ext cx="1433242" cy="4094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0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8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11" dur="1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2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4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2" presetClass="entr" presetSubtype="2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7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22" presetClass="entr" presetSubtype="2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0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22" presetClass="entr" presetSubtype="8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12" presetClass="entr" presetSubtype="8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27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2" presetClass="entr" presetSubtype="8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1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2" presetID="12" presetClass="entr" presetSubtype="8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4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5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12" presetClass="entr" presetSubtype="2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500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39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0" presetID="12" presetClass="entr" presetSubtype="2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500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12" presetClass="entr" presetSubtype="2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6" dur="500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47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2" presetClass="entr" presetSubtype="9" fill="hold" nodeType="withEffect" p14:presetBounceEnd="4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50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51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2" presetID="2" presetClass="entr" presetSubtype="8" fill="hold" nodeType="withEffect" p14:presetBounceEnd="4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54" dur="10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55" dur="10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2" presetClass="entr" presetSubtype="12" fill="hold" nodeType="withEffect" p14:presetBounceEnd="4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58" dur="10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59" dur="10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0" presetID="2" presetClass="entr" presetSubtype="3" fill="hold" nodeType="withEffect" p14:presetBounceEnd="4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62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63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4" presetID="2" presetClass="entr" presetSubtype="2" fill="hold" nodeType="withEffect" p14:presetBounceEnd="4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66" dur="10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67" dur="10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8" presetID="2" presetClass="entr" presetSubtype="6" fill="hold" nodeType="withEffect" p14:presetBounceEnd="4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0" dur="1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71" dur="1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2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7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5" dur="75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6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78" dur="75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9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1" dur="75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2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84" dur="75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5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7" dur="75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8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0" dur="75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1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92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4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 animBg="1"/>
          <p:bldP spid="4" grpId="0" animBg="1"/>
          <p:bldP spid="5" grpId="0" animBg="1"/>
          <p:bldP spid="6" grpId="0" animBg="1"/>
          <p:bldP spid="13" grpId="0"/>
          <p:bldP spid="14" grpId="0"/>
          <p:bldP spid="15" grpId="0"/>
          <p:bldP spid="16" grpId="0"/>
          <p:bldP spid="17" grpId="0"/>
          <p:bldP spid="18" grpId="0"/>
          <p:bldP spid="54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0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8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11" dur="1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2" presetID="2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4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2" presetClass="entr" presetSubtype="2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7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22" presetClass="entr" presetSubtype="2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0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22" presetClass="entr" presetSubtype="8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12" presetClass="entr" presetSubtype="8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27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2" presetClass="entr" presetSubtype="8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1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2" presetID="12" presetClass="entr" presetSubtype="8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4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5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12" presetClass="entr" presetSubtype="2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500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39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0" presetID="12" presetClass="entr" presetSubtype="2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500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12" presetClass="entr" presetSubtype="2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6" dur="500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47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2" presetClass="entr" presetSubtype="9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0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1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2" presetID="2" presetClass="entr" presetSubtype="8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4" dur="10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5" dur="10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2" presetClass="entr" presetSubtype="12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8" dur="10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9" dur="10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0" presetID="2" presetClass="entr" presetSubtype="3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2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3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4" presetID="2" presetClass="entr" presetSubtype="2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6" dur="10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7" dur="10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8" presetID="2" presetClass="entr" presetSubtype="6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0" dur="1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1" dur="1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2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7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5" dur="75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6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78" dur="75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9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1" dur="75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2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84" dur="75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5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7" dur="75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8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0" dur="75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1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92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4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 animBg="1"/>
          <p:bldP spid="4" grpId="0" animBg="1"/>
          <p:bldP spid="5" grpId="0" animBg="1"/>
          <p:bldP spid="6" grpId="0" animBg="1"/>
          <p:bldP spid="13" grpId="0"/>
          <p:bldP spid="14" grpId="0"/>
          <p:bldP spid="15" grpId="0"/>
          <p:bldP spid="16" grpId="0"/>
          <p:bldP spid="17" grpId="0"/>
          <p:bldP spid="18" grpId="0"/>
          <p:bldP spid="54" grpId="0" animBg="1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2955" y="267815"/>
            <a:ext cx="5794399" cy="461665"/>
          </a:xfrm>
        </p:spPr>
        <p:txBody>
          <a:bodyPr/>
          <a:lstStyle/>
          <a:p>
            <a:r>
              <a:rPr lang="zh-CN" altLang="en-US" dirty="0" smtClean="0"/>
              <a:t>建设目标</a:t>
            </a:r>
            <a:endParaRPr lang="zh-CN" altLang="en-US" dirty="0"/>
          </a:p>
        </p:txBody>
      </p:sp>
      <p:grpSp>
        <p:nvGrpSpPr>
          <p:cNvPr id="25" name="组合 24"/>
          <p:cNvGrpSpPr/>
          <p:nvPr/>
        </p:nvGrpSpPr>
        <p:grpSpPr>
          <a:xfrm>
            <a:off x="1825454" y="2844105"/>
            <a:ext cx="2539474" cy="798390"/>
            <a:chOff x="755576" y="2354316"/>
            <a:chExt cx="1565543" cy="798390"/>
          </a:xfrm>
        </p:grpSpPr>
        <p:sp>
          <p:nvSpPr>
            <p:cNvPr id="26" name="AutoShape 15"/>
            <p:cNvSpPr>
              <a:spLocks noChangeArrowheads="1"/>
            </p:cNvSpPr>
            <p:nvPr/>
          </p:nvSpPr>
          <p:spPr bwMode="auto">
            <a:xfrm>
              <a:off x="755576" y="2354316"/>
              <a:ext cx="1565543" cy="798390"/>
            </a:xfrm>
            <a:prstGeom prst="homePlate">
              <a:avLst>
                <a:gd name="adj" fmla="val 33678"/>
              </a:avLst>
            </a:prstGeom>
            <a:solidFill>
              <a:srgbClr val="00B0F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 kern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7" name="WordArt 20"/>
            <p:cNvSpPr>
              <a:spLocks noChangeArrowheads="1" noChangeShapeType="1"/>
            </p:cNvSpPr>
            <p:nvPr/>
          </p:nvSpPr>
          <p:spPr bwMode="auto">
            <a:xfrm>
              <a:off x="813576" y="2507163"/>
              <a:ext cx="864000" cy="324000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/>
            <a:lstStyle/>
            <a:p>
              <a:pPr algn="ctr">
                <a:defRPr/>
              </a:pPr>
              <a:r>
                <a:rPr lang="en-US" altLang="zh-CN" sz="3200" b="1" kern="0" dirty="0">
                  <a:ln w="9525" cmpd="sng">
                    <a:noFill/>
                    <a:round/>
                  </a:ln>
                  <a:solidFill>
                    <a:srgbClr val="FFFFFF"/>
                  </a:solidFill>
                  <a:latin typeface="微软雅黑" panose="020B0503020204020204" pitchFamily="34" charset="-122"/>
                </a:rPr>
                <a:t>1</a:t>
              </a:r>
              <a:endParaRPr lang="zh-CN" altLang="en-US" sz="3200" b="1" kern="0" dirty="0">
                <a:ln w="9525" cmpd="sng">
                  <a:noFill/>
                  <a:round/>
                </a:ln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3180370" y="2844105"/>
            <a:ext cx="2539474" cy="798390"/>
            <a:chOff x="2147342" y="2354316"/>
            <a:chExt cx="1565543" cy="798390"/>
          </a:xfrm>
        </p:grpSpPr>
        <p:sp>
          <p:nvSpPr>
            <p:cNvPr id="29" name="AutoShape 16"/>
            <p:cNvSpPr>
              <a:spLocks noChangeArrowheads="1"/>
            </p:cNvSpPr>
            <p:nvPr/>
          </p:nvSpPr>
          <p:spPr bwMode="auto">
            <a:xfrm>
              <a:off x="2147342" y="2354316"/>
              <a:ext cx="1565543" cy="798390"/>
            </a:xfrm>
            <a:prstGeom prst="chevron">
              <a:avLst>
                <a:gd name="adj" fmla="val 33678"/>
              </a:avLst>
            </a:prstGeom>
            <a:solidFill>
              <a:srgbClr val="007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 kern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0" name="WordArt 21"/>
            <p:cNvSpPr>
              <a:spLocks noChangeArrowheads="1" noChangeShapeType="1"/>
            </p:cNvSpPr>
            <p:nvPr/>
          </p:nvSpPr>
          <p:spPr bwMode="auto">
            <a:xfrm>
              <a:off x="2270506" y="2494215"/>
              <a:ext cx="864000" cy="324000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/>
            <a:lstStyle/>
            <a:p>
              <a:pPr algn="ctr"/>
              <a:r>
                <a:rPr lang="en-US" altLang="zh-CN" sz="3200" b="1" kern="0" dirty="0">
                  <a:ln w="9525" cmpd="sng">
                    <a:noFill/>
                    <a:round/>
                  </a:ln>
                  <a:solidFill>
                    <a:srgbClr val="FFFFFF"/>
                  </a:solidFill>
                  <a:latin typeface="微软雅黑" panose="020B0503020204020204" pitchFamily="34" charset="-122"/>
                </a:rPr>
                <a:t>2</a:t>
              </a:r>
              <a:endParaRPr lang="zh-CN" altLang="en-US" sz="3200" b="1" kern="0" dirty="0">
                <a:ln w="9525" cmpd="sng">
                  <a:noFill/>
                  <a:round/>
                </a:ln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4535286" y="2844105"/>
            <a:ext cx="2539474" cy="798390"/>
            <a:chOff x="3501870" y="2354316"/>
            <a:chExt cx="1565543" cy="798390"/>
          </a:xfrm>
        </p:grpSpPr>
        <p:sp>
          <p:nvSpPr>
            <p:cNvPr id="32" name="AutoShape 17"/>
            <p:cNvSpPr>
              <a:spLocks noChangeArrowheads="1"/>
            </p:cNvSpPr>
            <p:nvPr/>
          </p:nvSpPr>
          <p:spPr bwMode="auto">
            <a:xfrm>
              <a:off x="3501870" y="2354316"/>
              <a:ext cx="1565543" cy="798390"/>
            </a:xfrm>
            <a:prstGeom prst="chevron">
              <a:avLst>
                <a:gd name="adj" fmla="val 33678"/>
              </a:avLst>
            </a:prstGeom>
            <a:solidFill>
              <a:srgbClr val="00B0F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 kern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3" name="WordArt 22"/>
            <p:cNvSpPr>
              <a:spLocks noChangeArrowheads="1" noChangeShapeType="1"/>
            </p:cNvSpPr>
            <p:nvPr/>
          </p:nvSpPr>
          <p:spPr bwMode="auto">
            <a:xfrm>
              <a:off x="3656401" y="2494215"/>
              <a:ext cx="864000" cy="324000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/>
            <a:lstStyle/>
            <a:p>
              <a:pPr algn="ctr"/>
              <a:r>
                <a:rPr lang="en-US" altLang="zh-CN" sz="3200" b="1" kern="0" dirty="0">
                  <a:ln w="9525" cmpd="sng">
                    <a:noFill/>
                    <a:round/>
                  </a:ln>
                  <a:solidFill>
                    <a:srgbClr val="FFFFFF"/>
                  </a:solidFill>
                  <a:latin typeface="微软雅黑" panose="020B0503020204020204" pitchFamily="34" charset="-122"/>
                </a:rPr>
                <a:t>3</a:t>
              </a:r>
              <a:endParaRPr lang="zh-CN" altLang="en-US" sz="3200" b="1" kern="0" dirty="0">
                <a:ln w="9525" cmpd="sng">
                  <a:noFill/>
                  <a:round/>
                </a:ln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5890202" y="2844105"/>
            <a:ext cx="2539474" cy="798390"/>
            <a:chOff x="4837779" y="2354316"/>
            <a:chExt cx="1565543" cy="798390"/>
          </a:xfrm>
        </p:grpSpPr>
        <p:sp>
          <p:nvSpPr>
            <p:cNvPr id="35" name="AutoShape 18"/>
            <p:cNvSpPr>
              <a:spLocks noChangeArrowheads="1"/>
            </p:cNvSpPr>
            <p:nvPr/>
          </p:nvSpPr>
          <p:spPr bwMode="auto">
            <a:xfrm>
              <a:off x="4837779" y="2354316"/>
              <a:ext cx="1565543" cy="798390"/>
            </a:xfrm>
            <a:prstGeom prst="chevron">
              <a:avLst>
                <a:gd name="adj" fmla="val 33678"/>
              </a:avLst>
            </a:prstGeom>
            <a:solidFill>
              <a:srgbClr val="007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 kern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6" name="WordArt 23"/>
            <p:cNvSpPr>
              <a:spLocks noChangeArrowheads="1" noChangeShapeType="1"/>
            </p:cNvSpPr>
            <p:nvPr/>
          </p:nvSpPr>
          <p:spPr bwMode="auto">
            <a:xfrm>
              <a:off x="5021027" y="2507163"/>
              <a:ext cx="864000" cy="324000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/>
            <a:lstStyle/>
            <a:p>
              <a:pPr algn="ctr"/>
              <a:r>
                <a:rPr lang="en-US" altLang="zh-CN" sz="3200" b="1" kern="0" dirty="0">
                  <a:ln w="9525" cmpd="sng">
                    <a:noFill/>
                    <a:round/>
                  </a:ln>
                  <a:solidFill>
                    <a:srgbClr val="FFFFFF"/>
                  </a:solidFill>
                  <a:latin typeface="微软雅黑" panose="020B0503020204020204" pitchFamily="34" charset="-122"/>
                </a:rPr>
                <a:t>4</a:t>
              </a:r>
              <a:endParaRPr lang="zh-CN" altLang="en-US" sz="3200" b="1" kern="0" dirty="0">
                <a:ln w="9525" cmpd="sng">
                  <a:noFill/>
                  <a:round/>
                </a:ln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7245117" y="2844105"/>
            <a:ext cx="2539474" cy="798390"/>
            <a:chOff x="6175239" y="2354316"/>
            <a:chExt cx="1565543" cy="798390"/>
          </a:xfrm>
        </p:grpSpPr>
        <p:sp>
          <p:nvSpPr>
            <p:cNvPr id="38" name="AutoShape 19"/>
            <p:cNvSpPr>
              <a:spLocks noChangeArrowheads="1"/>
            </p:cNvSpPr>
            <p:nvPr/>
          </p:nvSpPr>
          <p:spPr bwMode="auto">
            <a:xfrm>
              <a:off x="6175239" y="2354316"/>
              <a:ext cx="1565543" cy="798390"/>
            </a:xfrm>
            <a:prstGeom prst="chevron">
              <a:avLst>
                <a:gd name="adj" fmla="val 33678"/>
              </a:avLst>
            </a:prstGeom>
            <a:solidFill>
              <a:srgbClr val="00B0F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 kern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9" name="WordArt 23"/>
            <p:cNvSpPr>
              <a:spLocks noChangeArrowheads="1" noChangeShapeType="1"/>
            </p:cNvSpPr>
            <p:nvPr/>
          </p:nvSpPr>
          <p:spPr bwMode="auto">
            <a:xfrm>
              <a:off x="6451893" y="2503665"/>
              <a:ext cx="864000" cy="324000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/>
            <a:lstStyle/>
            <a:p>
              <a:pPr algn="ctr"/>
              <a:r>
                <a:rPr lang="en-US" altLang="zh-CN" sz="3200" b="1" kern="0" dirty="0">
                  <a:ln w="9525" cmpd="sng">
                    <a:noFill/>
                    <a:round/>
                  </a:ln>
                  <a:solidFill>
                    <a:srgbClr val="FFFFFF"/>
                  </a:solidFill>
                  <a:latin typeface="微软雅黑" panose="020B0503020204020204" pitchFamily="34" charset="-122"/>
                </a:rPr>
                <a:t>5</a:t>
              </a:r>
              <a:endParaRPr lang="zh-CN" altLang="en-US" sz="3200" b="1" kern="0" dirty="0">
                <a:ln w="9525" cmpd="sng">
                  <a:noFill/>
                  <a:round/>
                </a:ln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40" name="Line 6"/>
          <p:cNvSpPr>
            <a:spLocks noChangeShapeType="1"/>
          </p:cNvSpPr>
          <p:nvPr/>
        </p:nvSpPr>
        <p:spPr bwMode="auto">
          <a:xfrm flipV="1">
            <a:off x="2545625" y="836712"/>
            <a:ext cx="0" cy="1927210"/>
          </a:xfrm>
          <a:prstGeom prst="line">
            <a:avLst/>
          </a:prstGeom>
          <a:noFill/>
          <a:ln w="12700" cmpd="sng">
            <a:solidFill>
              <a:srgbClr val="FFFFFF">
                <a:lumMod val="50000"/>
              </a:srgbClr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zh-CN" altLang="en-US" kern="0">
              <a:solidFill>
                <a:srgbClr val="080808"/>
              </a:solidFill>
              <a:latin typeface="微软雅黑" panose="020B0503020204020204" pitchFamily="34" charset="-122"/>
            </a:endParaRPr>
          </a:p>
        </p:txBody>
      </p:sp>
      <p:sp>
        <p:nvSpPr>
          <p:cNvPr id="41" name="Line 7"/>
          <p:cNvSpPr>
            <a:spLocks noChangeShapeType="1"/>
          </p:cNvSpPr>
          <p:nvPr/>
        </p:nvSpPr>
        <p:spPr bwMode="auto">
          <a:xfrm flipH="1" flipV="1">
            <a:off x="5276109" y="836713"/>
            <a:ext cx="0" cy="1927211"/>
          </a:xfrm>
          <a:prstGeom prst="line">
            <a:avLst/>
          </a:prstGeom>
          <a:noFill/>
          <a:ln w="12700" cmpd="sng">
            <a:solidFill>
              <a:srgbClr val="FFFFFF">
                <a:lumMod val="50000"/>
              </a:srgbClr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zh-CN" altLang="en-US" kern="0">
              <a:solidFill>
                <a:srgbClr val="080808"/>
              </a:solidFill>
              <a:latin typeface="微软雅黑" panose="020B0503020204020204" pitchFamily="34" charset="-122"/>
            </a:endParaRPr>
          </a:p>
        </p:txBody>
      </p:sp>
      <p:sp>
        <p:nvSpPr>
          <p:cNvPr id="42" name="Line 8"/>
          <p:cNvSpPr>
            <a:spLocks noChangeShapeType="1"/>
          </p:cNvSpPr>
          <p:nvPr/>
        </p:nvSpPr>
        <p:spPr bwMode="auto">
          <a:xfrm flipV="1">
            <a:off x="3380155" y="3733088"/>
            <a:ext cx="0" cy="1928159"/>
          </a:xfrm>
          <a:prstGeom prst="line">
            <a:avLst/>
          </a:prstGeom>
          <a:noFill/>
          <a:ln w="12700" cmpd="sng">
            <a:solidFill>
              <a:srgbClr val="FFFFFF">
                <a:lumMod val="50000"/>
              </a:srgbClr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zh-CN" altLang="en-US" kern="0">
              <a:solidFill>
                <a:srgbClr val="080808"/>
              </a:solidFill>
              <a:latin typeface="微软雅黑" panose="020B0503020204020204" pitchFamily="34" charset="-122"/>
            </a:endParaRPr>
          </a:p>
        </p:txBody>
      </p:sp>
      <p:sp>
        <p:nvSpPr>
          <p:cNvPr id="43" name="Line 9"/>
          <p:cNvSpPr>
            <a:spLocks noChangeShapeType="1"/>
          </p:cNvSpPr>
          <p:nvPr/>
        </p:nvSpPr>
        <p:spPr bwMode="auto">
          <a:xfrm flipV="1">
            <a:off x="6561321" y="3733092"/>
            <a:ext cx="0" cy="1928155"/>
          </a:xfrm>
          <a:prstGeom prst="line">
            <a:avLst/>
          </a:prstGeom>
          <a:noFill/>
          <a:ln w="12700" cmpd="sng">
            <a:solidFill>
              <a:srgbClr val="FFFFFF">
                <a:lumMod val="50000"/>
              </a:srgbClr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zh-CN" altLang="en-US" kern="0">
              <a:solidFill>
                <a:srgbClr val="080808"/>
              </a:solidFill>
              <a:latin typeface="微软雅黑" panose="020B0503020204020204" pitchFamily="34" charset="-122"/>
            </a:endParaRPr>
          </a:p>
        </p:txBody>
      </p:sp>
      <p:sp>
        <p:nvSpPr>
          <p:cNvPr id="44" name="TextBox 11"/>
          <p:cNvSpPr txBox="1">
            <a:spLocks noChangeArrowheads="1"/>
          </p:cNvSpPr>
          <p:nvPr/>
        </p:nvSpPr>
        <p:spPr bwMode="auto">
          <a:xfrm flipH="1">
            <a:off x="2684560" y="1340769"/>
            <a:ext cx="2449615" cy="9787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defRPr/>
            </a:pPr>
            <a:r>
              <a:rPr lang="zh-CN" altLang="en-US" sz="1600" b="1" dirty="0">
                <a:solidFill>
                  <a:srgbClr val="FF0000"/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+mn-lt"/>
              </a:rPr>
              <a:t>建立统一的物资编码体系，</a:t>
            </a:r>
            <a:r>
              <a:rPr lang="zh-CN" altLang="en-US" sz="1600" dirty="0">
                <a:latin typeface="Arial" panose="020B0604020202020204"/>
                <a:ea typeface="微软雅黑" panose="020B0503020204020204" pitchFamily="34" charset="-122"/>
                <a:cs typeface="+mn-ea"/>
                <a:sym typeface="+mn-lt"/>
              </a:rPr>
              <a:t>实现全院各类物资统一分类、统一管理；</a:t>
            </a:r>
            <a:endParaRPr lang="en-US" altLang="zh-CN" sz="1200" dirty="0">
              <a:latin typeface="Arial" panose="020B0604020202020204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5" name="TextBox 11"/>
          <p:cNvSpPr txBox="1">
            <a:spLocks noChangeArrowheads="1"/>
          </p:cNvSpPr>
          <p:nvPr/>
        </p:nvSpPr>
        <p:spPr bwMode="auto">
          <a:xfrm flipH="1">
            <a:off x="2643552" y="657612"/>
            <a:ext cx="1943988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zh-CN" altLang="en-US" sz="2000" b="1" kern="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+mn-lt"/>
              </a:rPr>
              <a:t>物资编码体系</a:t>
            </a:r>
            <a:endParaRPr lang="en-US" altLang="zh-CN" sz="2000" b="1" kern="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6" name="TextBox 11"/>
          <p:cNvSpPr txBox="1">
            <a:spLocks noChangeArrowheads="1"/>
          </p:cNvSpPr>
          <p:nvPr/>
        </p:nvSpPr>
        <p:spPr bwMode="auto">
          <a:xfrm flipH="1">
            <a:off x="5516898" y="1144334"/>
            <a:ext cx="2319732" cy="127419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600">
                <a:latin typeface="Arial" panose="020B0604020202020204"/>
                <a:ea typeface="微软雅黑" panose="020B0503020204020204" pitchFamily="34" charset="-122"/>
                <a:cs typeface="+mn-ea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zh-CN" b="1" dirty="0">
                <a:solidFill>
                  <a:srgbClr val="FF0000"/>
                </a:solidFill>
              </a:rPr>
              <a:t>对高值耗材进行唯一码管理</a:t>
            </a:r>
            <a:r>
              <a:rPr lang="zh-CN" altLang="en-US" b="1" dirty="0">
                <a:solidFill>
                  <a:srgbClr val="FF0000"/>
                </a:solidFill>
              </a:rPr>
              <a:t>，</a:t>
            </a:r>
            <a:r>
              <a:rPr lang="zh-CN" altLang="zh-CN" dirty="0"/>
              <a:t>实现对高值耗材的领用、调拨、使用、收费全程跟踪；</a:t>
            </a:r>
            <a:endParaRPr lang="zh-CN" altLang="zh-CN" dirty="0"/>
          </a:p>
        </p:txBody>
      </p:sp>
      <p:sp>
        <p:nvSpPr>
          <p:cNvPr id="47" name="TextBox 11"/>
          <p:cNvSpPr txBox="1">
            <a:spLocks noChangeArrowheads="1"/>
          </p:cNvSpPr>
          <p:nvPr/>
        </p:nvSpPr>
        <p:spPr bwMode="auto">
          <a:xfrm flipH="1">
            <a:off x="5421648" y="657612"/>
            <a:ext cx="2414982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2000" b="1" ker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/>
                <a:ea typeface="微软雅黑" panose="020B0503020204020204" pitchFamily="34" charset="-122"/>
                <a:cs typeface="+mn-ea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>
                <a:sym typeface="+mn-lt"/>
              </a:rPr>
              <a:t>高值耗材耗材追溯</a:t>
            </a:r>
            <a:endParaRPr lang="en-US" altLang="zh-CN" dirty="0">
              <a:sym typeface="+mn-lt"/>
            </a:endParaRPr>
          </a:p>
        </p:txBody>
      </p:sp>
      <p:sp>
        <p:nvSpPr>
          <p:cNvPr id="48" name="TextBox 11"/>
          <p:cNvSpPr txBox="1">
            <a:spLocks noChangeArrowheads="1"/>
          </p:cNvSpPr>
          <p:nvPr/>
        </p:nvSpPr>
        <p:spPr bwMode="auto">
          <a:xfrm flipH="1">
            <a:off x="6776932" y="4257070"/>
            <a:ext cx="2559428" cy="127419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600">
                <a:latin typeface="Arial" panose="020B0604020202020204"/>
                <a:ea typeface="微软雅黑" panose="020B0503020204020204" pitchFamily="34" charset="-122"/>
                <a:cs typeface="+mn-ea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zh-CN" dirty="0"/>
              <a:t>建立订单配货协同，采供沟通更高效，订单同步推送供应商，高效准确，轻松采购；</a:t>
            </a:r>
            <a:endParaRPr lang="zh-CN" altLang="zh-CN" dirty="0"/>
          </a:p>
        </p:txBody>
      </p:sp>
      <p:sp>
        <p:nvSpPr>
          <p:cNvPr id="49" name="TextBox 11"/>
          <p:cNvSpPr txBox="1">
            <a:spLocks noChangeArrowheads="1"/>
          </p:cNvSpPr>
          <p:nvPr/>
        </p:nvSpPr>
        <p:spPr bwMode="auto">
          <a:xfrm flipH="1">
            <a:off x="6776933" y="3856959"/>
            <a:ext cx="2199387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2000" b="1" ker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/>
                <a:ea typeface="微软雅黑" panose="020B0503020204020204" pitchFamily="34" charset="-122"/>
                <a:cs typeface="+mn-ea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>
                <a:sym typeface="+mn-lt"/>
              </a:rPr>
              <a:t>订单配货协同</a:t>
            </a:r>
            <a:endParaRPr lang="en-US" altLang="zh-CN" dirty="0">
              <a:sym typeface="+mn-lt"/>
            </a:endParaRPr>
          </a:p>
        </p:txBody>
      </p:sp>
      <p:sp>
        <p:nvSpPr>
          <p:cNvPr id="50" name="TextBox 11"/>
          <p:cNvSpPr txBox="1">
            <a:spLocks noChangeArrowheads="1"/>
          </p:cNvSpPr>
          <p:nvPr/>
        </p:nvSpPr>
        <p:spPr bwMode="auto">
          <a:xfrm flipH="1">
            <a:off x="3613296" y="4236826"/>
            <a:ext cx="2948024" cy="186512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600">
                <a:latin typeface="Arial" panose="020B0604020202020204"/>
                <a:ea typeface="微软雅黑" panose="020B0503020204020204" pitchFamily="34" charset="-122"/>
                <a:cs typeface="+mn-ea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zh-CN" dirty="0"/>
              <a:t>通过供应商门户实现供应商信息统一管理，包括厂家、供应商、代理商的基本信息维护，以及所需的资质材料维护，</a:t>
            </a:r>
            <a:r>
              <a:rPr lang="zh-CN" altLang="zh-CN" b="1" dirty="0">
                <a:solidFill>
                  <a:srgbClr val="FF0000"/>
                </a:solidFill>
              </a:rPr>
              <a:t>提供供应商资质审核准入的管理，建立预警和控制机制；</a:t>
            </a:r>
            <a:endParaRPr lang="zh-CN" altLang="zh-CN" b="1" dirty="0">
              <a:solidFill>
                <a:srgbClr val="FF0000"/>
              </a:solidFill>
            </a:endParaRPr>
          </a:p>
        </p:txBody>
      </p:sp>
      <p:sp>
        <p:nvSpPr>
          <p:cNvPr id="51" name="TextBox 11"/>
          <p:cNvSpPr txBox="1">
            <a:spLocks noChangeArrowheads="1"/>
          </p:cNvSpPr>
          <p:nvPr/>
        </p:nvSpPr>
        <p:spPr bwMode="auto">
          <a:xfrm flipH="1">
            <a:off x="3613300" y="3856959"/>
            <a:ext cx="2106545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2000" b="1" ker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/>
                <a:ea typeface="微软雅黑" panose="020B0503020204020204" pitchFamily="34" charset="-122"/>
                <a:cs typeface="+mn-ea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>
                <a:sym typeface="+mn-lt"/>
              </a:rPr>
              <a:t>智能资质管理</a:t>
            </a:r>
            <a:endParaRPr lang="en-US" altLang="zh-CN" dirty="0">
              <a:sym typeface="+mn-lt"/>
            </a:endParaRPr>
          </a:p>
        </p:txBody>
      </p:sp>
      <p:sp>
        <p:nvSpPr>
          <p:cNvPr id="52" name="Line 7"/>
          <p:cNvSpPr>
            <a:spLocks noChangeShapeType="1"/>
          </p:cNvSpPr>
          <p:nvPr/>
        </p:nvSpPr>
        <p:spPr bwMode="auto">
          <a:xfrm flipH="1" flipV="1">
            <a:off x="7960170" y="836713"/>
            <a:ext cx="0" cy="1927211"/>
          </a:xfrm>
          <a:prstGeom prst="line">
            <a:avLst/>
          </a:prstGeom>
          <a:noFill/>
          <a:ln w="12700" cmpd="sng">
            <a:solidFill>
              <a:srgbClr val="FFFFFF">
                <a:lumMod val="50000"/>
              </a:srgbClr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zh-CN" altLang="en-US" kern="0">
              <a:solidFill>
                <a:srgbClr val="080808"/>
              </a:solidFill>
              <a:latin typeface="微软雅黑" panose="020B0503020204020204" pitchFamily="34" charset="-122"/>
            </a:endParaRPr>
          </a:p>
        </p:txBody>
      </p:sp>
      <p:sp>
        <p:nvSpPr>
          <p:cNvPr id="53" name="TextBox 11"/>
          <p:cNvSpPr txBox="1">
            <a:spLocks noChangeArrowheads="1"/>
          </p:cNvSpPr>
          <p:nvPr/>
        </p:nvSpPr>
        <p:spPr bwMode="auto">
          <a:xfrm flipH="1">
            <a:off x="8155779" y="1144333"/>
            <a:ext cx="2188693" cy="156966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600">
                <a:latin typeface="Arial" panose="020B0604020202020204"/>
                <a:ea typeface="微软雅黑" panose="020B0503020204020204" pitchFamily="34" charset="-122"/>
                <a:cs typeface="+mn-ea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zh-CN" dirty="0"/>
              <a:t>通过</a:t>
            </a:r>
            <a:r>
              <a:rPr lang="zh-CN" altLang="zh-CN" b="1" dirty="0">
                <a:solidFill>
                  <a:srgbClr val="FF0000"/>
                </a:solidFill>
              </a:rPr>
              <a:t>微信小程序</a:t>
            </a:r>
            <a:r>
              <a:rPr lang="zh-CN" altLang="zh-CN" dirty="0"/>
              <a:t>为医院和供应商提供微信增值服务，实现移动办公，信息处理更加及时，高效便捷。</a:t>
            </a:r>
            <a:endParaRPr lang="zh-CN" altLang="zh-CN" dirty="0"/>
          </a:p>
        </p:txBody>
      </p:sp>
      <p:sp>
        <p:nvSpPr>
          <p:cNvPr id="54" name="TextBox 11"/>
          <p:cNvSpPr txBox="1">
            <a:spLocks noChangeArrowheads="1"/>
          </p:cNvSpPr>
          <p:nvPr/>
        </p:nvSpPr>
        <p:spPr bwMode="auto">
          <a:xfrm flipH="1">
            <a:off x="8155797" y="657612"/>
            <a:ext cx="1943982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2000" b="1" kern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/>
                <a:ea typeface="微软雅黑" panose="020B0503020204020204" pitchFamily="34" charset="-122"/>
                <a:cs typeface="+mn-ea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>
                <a:sym typeface="+mn-lt"/>
              </a:rPr>
              <a:t>微信增值服务</a:t>
            </a:r>
            <a:endParaRPr lang="en-US" altLang="zh-CN" dirty="0">
              <a:sym typeface="+mn-lt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12" y="6101952"/>
            <a:ext cx="1433242" cy="4094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nodeType="withEffect" p14:presetBounceEnd="50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fill="hold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fill="hold" nodeType="withEffect" p14:presetBounceEnd="5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fill="hold" nodeType="withEffect" p14:presetBounceEnd="5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3" dur="10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4" dur="10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6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6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52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7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0" dur="10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62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7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0" dur="10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72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6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7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0" dur="10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1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82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7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0" dur="10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1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92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4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5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6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7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0" dur="10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0" grpId="0" animBg="1"/>
          <p:bldP spid="41" grpId="0" animBg="1"/>
          <p:bldP spid="42" grpId="0" animBg="1"/>
          <p:bldP spid="43" grpId="0" animBg="1"/>
          <p:bldP spid="44" grpId="0"/>
          <p:bldP spid="45" grpId="0"/>
          <p:bldP spid="46" grpId="0"/>
          <p:bldP spid="47" grpId="0"/>
          <p:bldP spid="48" grpId="0"/>
          <p:bldP spid="49" grpId="0"/>
          <p:bldP spid="50" grpId="0"/>
          <p:bldP spid="51" grpId="0"/>
          <p:bldP spid="52" grpId="0" animBg="1"/>
          <p:bldP spid="53" grpId="0"/>
          <p:bldP spid="54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0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0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6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6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52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7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0" dur="10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62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7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0" dur="10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72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6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7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0" dur="10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1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82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7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0" dur="10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1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92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4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5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6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7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0" dur="10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0" grpId="0" animBg="1"/>
          <p:bldP spid="41" grpId="0" animBg="1"/>
          <p:bldP spid="42" grpId="0" animBg="1"/>
          <p:bldP spid="43" grpId="0" animBg="1"/>
          <p:bldP spid="44" grpId="0"/>
          <p:bldP spid="45" grpId="0"/>
          <p:bldP spid="46" grpId="0"/>
          <p:bldP spid="47" grpId="0"/>
          <p:bldP spid="48" grpId="0"/>
          <p:bldP spid="49" grpId="0"/>
          <p:bldP spid="50" grpId="0"/>
          <p:bldP spid="51" grpId="0"/>
          <p:bldP spid="52" grpId="0" animBg="1"/>
          <p:bldP spid="53" grpId="0"/>
          <p:bldP spid="54" grpId="0"/>
        </p:bld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2694" y="240456"/>
            <a:ext cx="5794399" cy="461665"/>
          </a:xfrm>
        </p:spPr>
        <p:txBody>
          <a:bodyPr/>
          <a:lstStyle/>
          <a:p>
            <a:r>
              <a:rPr lang="zh-CN" altLang="en-US" dirty="0"/>
              <a:t>统一供应链平台</a:t>
            </a:r>
            <a:endParaRPr lang="zh-CN" altLang="en-US" dirty="0"/>
          </a:p>
        </p:txBody>
      </p:sp>
      <p:sp>
        <p:nvSpPr>
          <p:cNvPr id="24" name="MH_SubTitle_4"/>
          <p:cNvSpPr/>
          <p:nvPr>
            <p:custDataLst>
              <p:tags r:id="rId1"/>
            </p:custDataLst>
          </p:nvPr>
        </p:nvSpPr>
        <p:spPr>
          <a:xfrm>
            <a:off x="2678314" y="2570917"/>
            <a:ext cx="3162286" cy="885778"/>
          </a:xfrm>
          <a:custGeom>
            <a:avLst/>
            <a:gdLst>
              <a:gd name="connsiteX0" fmla="*/ 520353 w 3024977"/>
              <a:gd name="connsiteY0" fmla="*/ 0 h 790148"/>
              <a:gd name="connsiteX1" fmla="*/ 520353 w 3024977"/>
              <a:gd name="connsiteY1" fmla="*/ 154147 h 790148"/>
              <a:gd name="connsiteX2" fmla="*/ 3024977 w 3024977"/>
              <a:gd name="connsiteY2" fmla="*/ 154147 h 790148"/>
              <a:gd name="connsiteX3" fmla="*/ 3024977 w 3024977"/>
              <a:gd name="connsiteY3" fmla="*/ 636001 h 790148"/>
              <a:gd name="connsiteX4" fmla="*/ 520353 w 3024977"/>
              <a:gd name="connsiteY4" fmla="*/ 636001 h 790148"/>
              <a:gd name="connsiteX5" fmla="*/ 520353 w 3024977"/>
              <a:gd name="connsiteY5" fmla="*/ 790148 h 790148"/>
              <a:gd name="connsiteX6" fmla="*/ 0 w 3024977"/>
              <a:gd name="connsiteY6" fmla="*/ 395074 h 790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24977" h="790148">
                <a:moveTo>
                  <a:pt x="520353" y="0"/>
                </a:moveTo>
                <a:lnTo>
                  <a:pt x="520353" y="154147"/>
                </a:lnTo>
                <a:lnTo>
                  <a:pt x="3024977" y="154147"/>
                </a:lnTo>
                <a:lnTo>
                  <a:pt x="3024977" y="636001"/>
                </a:lnTo>
                <a:lnTo>
                  <a:pt x="520353" y="636001"/>
                </a:lnTo>
                <a:lnTo>
                  <a:pt x="520353" y="790148"/>
                </a:lnTo>
                <a:lnTo>
                  <a:pt x="0" y="395074"/>
                </a:lnTo>
                <a:close/>
              </a:path>
            </a:pathLst>
          </a:custGeom>
          <a:solidFill>
            <a:srgbClr val="0070C0"/>
          </a:solidFill>
          <a:ln w="25400" cap="flat" cmpd="sng" algn="ctr">
            <a:noFill/>
            <a:prstDash val="solid"/>
          </a:ln>
          <a:effectLst/>
        </p:spPr>
        <p:txBody>
          <a:bodyPr anchor="ctr">
            <a:normAutofit/>
          </a:bodyPr>
          <a:lstStyle/>
          <a:p>
            <a:pPr lvl="0" algn="ctr">
              <a:defRPr/>
            </a:pPr>
            <a:r>
              <a:rPr lang="zh-CN" altLang="en-US" sz="1600" b="1" kern="0" dirty="0">
                <a:solidFill>
                  <a:srgbClr val="FFFFFF"/>
                </a:solidFill>
                <a:latin typeface="Arial" panose="020B0604020202020204"/>
              </a:rPr>
              <a:t>一物一码闭环追溯</a:t>
            </a:r>
            <a:endParaRPr lang="en-US" altLang="zh-CN" sz="1600" b="1" kern="0" dirty="0">
              <a:solidFill>
                <a:srgbClr val="FFFFFF"/>
              </a:solidFill>
              <a:latin typeface="Arial" panose="020B0604020202020204"/>
              <a:ea typeface="微软雅黑" panose="020B0503020204020204" pitchFamily="34" charset="-122"/>
            </a:endParaRPr>
          </a:p>
        </p:txBody>
      </p:sp>
      <p:sp>
        <p:nvSpPr>
          <p:cNvPr id="25" name="MH_SubTitle_3"/>
          <p:cNvSpPr/>
          <p:nvPr>
            <p:custDataLst>
              <p:tags r:id="rId2"/>
            </p:custDataLst>
          </p:nvPr>
        </p:nvSpPr>
        <p:spPr>
          <a:xfrm flipH="1">
            <a:off x="5604088" y="3554094"/>
            <a:ext cx="3162284" cy="885778"/>
          </a:xfrm>
          <a:custGeom>
            <a:avLst/>
            <a:gdLst>
              <a:gd name="connsiteX0" fmla="*/ 520353 w 3024977"/>
              <a:gd name="connsiteY0" fmla="*/ 0 h 790148"/>
              <a:gd name="connsiteX1" fmla="*/ 520353 w 3024977"/>
              <a:gd name="connsiteY1" fmla="*/ 154147 h 790148"/>
              <a:gd name="connsiteX2" fmla="*/ 3024977 w 3024977"/>
              <a:gd name="connsiteY2" fmla="*/ 154147 h 790148"/>
              <a:gd name="connsiteX3" fmla="*/ 3024977 w 3024977"/>
              <a:gd name="connsiteY3" fmla="*/ 636001 h 790148"/>
              <a:gd name="connsiteX4" fmla="*/ 520353 w 3024977"/>
              <a:gd name="connsiteY4" fmla="*/ 636001 h 790148"/>
              <a:gd name="connsiteX5" fmla="*/ 520353 w 3024977"/>
              <a:gd name="connsiteY5" fmla="*/ 790148 h 790148"/>
              <a:gd name="connsiteX6" fmla="*/ 0 w 3024977"/>
              <a:gd name="connsiteY6" fmla="*/ 395074 h 790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24977" h="790148">
                <a:moveTo>
                  <a:pt x="520353" y="0"/>
                </a:moveTo>
                <a:lnTo>
                  <a:pt x="520353" y="154147"/>
                </a:lnTo>
                <a:lnTo>
                  <a:pt x="3024977" y="154147"/>
                </a:lnTo>
                <a:lnTo>
                  <a:pt x="3024977" y="636001"/>
                </a:lnTo>
                <a:lnTo>
                  <a:pt x="520353" y="636001"/>
                </a:lnTo>
                <a:lnTo>
                  <a:pt x="520353" y="790148"/>
                </a:lnTo>
                <a:lnTo>
                  <a:pt x="0" y="395074"/>
                </a:lnTo>
                <a:close/>
              </a:path>
            </a:pathLst>
          </a:cu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anchor="ctr">
            <a:normAutofit/>
          </a:bodyPr>
          <a:lstStyle/>
          <a:p>
            <a:pPr lvl="0" algn="ctr">
              <a:defRPr/>
            </a:pPr>
            <a:r>
              <a:rPr lang="zh-CN" altLang="en-US" sz="1600" b="1" kern="0" dirty="0">
                <a:solidFill>
                  <a:srgbClr val="FFFFFF"/>
                </a:solidFill>
                <a:latin typeface="Arial" panose="020B0604020202020204"/>
              </a:rPr>
              <a:t>两种对接模式</a:t>
            </a:r>
            <a:endParaRPr lang="en-US" altLang="zh-CN" sz="1600" b="1" kern="0" dirty="0">
              <a:solidFill>
                <a:srgbClr val="FFFFFF"/>
              </a:solidFill>
              <a:latin typeface="Arial" panose="020B0604020202020204"/>
              <a:ea typeface="微软雅黑" panose="020B0503020204020204" pitchFamily="34" charset="-122"/>
            </a:endParaRPr>
          </a:p>
        </p:txBody>
      </p:sp>
      <p:sp>
        <p:nvSpPr>
          <p:cNvPr id="26" name="MH_SubTitle_2"/>
          <p:cNvSpPr/>
          <p:nvPr>
            <p:custDataLst>
              <p:tags r:id="rId3"/>
            </p:custDataLst>
          </p:nvPr>
        </p:nvSpPr>
        <p:spPr>
          <a:xfrm>
            <a:off x="2678314" y="4562206"/>
            <a:ext cx="3162286" cy="885778"/>
          </a:xfrm>
          <a:custGeom>
            <a:avLst/>
            <a:gdLst>
              <a:gd name="connsiteX0" fmla="*/ 520353 w 3024977"/>
              <a:gd name="connsiteY0" fmla="*/ 0 h 790148"/>
              <a:gd name="connsiteX1" fmla="*/ 520353 w 3024977"/>
              <a:gd name="connsiteY1" fmla="*/ 154147 h 790148"/>
              <a:gd name="connsiteX2" fmla="*/ 3024977 w 3024977"/>
              <a:gd name="connsiteY2" fmla="*/ 154147 h 790148"/>
              <a:gd name="connsiteX3" fmla="*/ 3024977 w 3024977"/>
              <a:gd name="connsiteY3" fmla="*/ 636001 h 790148"/>
              <a:gd name="connsiteX4" fmla="*/ 520353 w 3024977"/>
              <a:gd name="connsiteY4" fmla="*/ 636001 h 790148"/>
              <a:gd name="connsiteX5" fmla="*/ 520353 w 3024977"/>
              <a:gd name="connsiteY5" fmla="*/ 790148 h 790148"/>
              <a:gd name="connsiteX6" fmla="*/ 0 w 3024977"/>
              <a:gd name="connsiteY6" fmla="*/ 395074 h 790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24977" h="790148">
                <a:moveTo>
                  <a:pt x="520353" y="0"/>
                </a:moveTo>
                <a:lnTo>
                  <a:pt x="520353" y="154147"/>
                </a:lnTo>
                <a:lnTo>
                  <a:pt x="3024977" y="154147"/>
                </a:lnTo>
                <a:lnTo>
                  <a:pt x="3024977" y="636001"/>
                </a:lnTo>
                <a:lnTo>
                  <a:pt x="520353" y="636001"/>
                </a:lnTo>
                <a:lnTo>
                  <a:pt x="520353" y="790148"/>
                </a:lnTo>
                <a:lnTo>
                  <a:pt x="0" y="395074"/>
                </a:lnTo>
                <a:close/>
              </a:path>
            </a:pathLst>
          </a:custGeom>
          <a:solidFill>
            <a:srgbClr val="0070C0"/>
          </a:solidFill>
          <a:ln w="25400" cap="flat" cmpd="sng" algn="ctr">
            <a:noFill/>
            <a:prstDash val="solid"/>
          </a:ln>
          <a:effectLst/>
        </p:spPr>
        <p:txBody>
          <a:bodyPr anchor="ctr">
            <a:normAutofit/>
          </a:bodyPr>
          <a:lstStyle/>
          <a:p>
            <a:pPr lvl="0" algn="ctr">
              <a:defRPr/>
            </a:pPr>
            <a:r>
              <a:rPr lang="zh-CN" altLang="en-US" sz="1600" b="1" kern="0" dirty="0">
                <a:solidFill>
                  <a:srgbClr val="FFFFFF"/>
                </a:solidFill>
                <a:latin typeface="Arial" panose="020B0604020202020204"/>
              </a:rPr>
              <a:t>一体化供应链视图</a:t>
            </a:r>
            <a:endParaRPr lang="en-US" altLang="zh-CN" sz="1600" b="1" kern="0" dirty="0">
              <a:solidFill>
                <a:srgbClr val="FFFFFF"/>
              </a:solidFill>
              <a:latin typeface="Arial" panose="020B0604020202020204"/>
              <a:ea typeface="微软雅黑" panose="020B0503020204020204" pitchFamily="34" charset="-122"/>
            </a:endParaRPr>
          </a:p>
        </p:txBody>
      </p:sp>
      <p:sp>
        <p:nvSpPr>
          <p:cNvPr id="27" name="MH_SubTitle_1"/>
          <p:cNvSpPr/>
          <p:nvPr>
            <p:custDataLst>
              <p:tags r:id="rId4"/>
            </p:custDataLst>
          </p:nvPr>
        </p:nvSpPr>
        <p:spPr>
          <a:xfrm flipH="1">
            <a:off x="5604088" y="5496338"/>
            <a:ext cx="3162284" cy="887750"/>
          </a:xfrm>
          <a:custGeom>
            <a:avLst/>
            <a:gdLst>
              <a:gd name="connsiteX0" fmla="*/ 520353 w 3024977"/>
              <a:gd name="connsiteY0" fmla="*/ 0 h 790148"/>
              <a:gd name="connsiteX1" fmla="*/ 520353 w 3024977"/>
              <a:gd name="connsiteY1" fmla="*/ 154147 h 790148"/>
              <a:gd name="connsiteX2" fmla="*/ 3024977 w 3024977"/>
              <a:gd name="connsiteY2" fmla="*/ 154147 h 790148"/>
              <a:gd name="connsiteX3" fmla="*/ 3024977 w 3024977"/>
              <a:gd name="connsiteY3" fmla="*/ 636001 h 790148"/>
              <a:gd name="connsiteX4" fmla="*/ 520353 w 3024977"/>
              <a:gd name="connsiteY4" fmla="*/ 636001 h 790148"/>
              <a:gd name="connsiteX5" fmla="*/ 520353 w 3024977"/>
              <a:gd name="connsiteY5" fmla="*/ 790148 h 790148"/>
              <a:gd name="connsiteX6" fmla="*/ 0 w 3024977"/>
              <a:gd name="connsiteY6" fmla="*/ 395074 h 790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24977" h="790148">
                <a:moveTo>
                  <a:pt x="520353" y="0"/>
                </a:moveTo>
                <a:lnTo>
                  <a:pt x="520353" y="154147"/>
                </a:lnTo>
                <a:lnTo>
                  <a:pt x="3024977" y="154147"/>
                </a:lnTo>
                <a:lnTo>
                  <a:pt x="3024977" y="636001"/>
                </a:lnTo>
                <a:lnTo>
                  <a:pt x="520353" y="636001"/>
                </a:lnTo>
                <a:lnTo>
                  <a:pt x="520353" y="790148"/>
                </a:lnTo>
                <a:lnTo>
                  <a:pt x="0" y="395074"/>
                </a:lnTo>
                <a:close/>
              </a:path>
            </a:pathLst>
          </a:cu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anchor="ctr">
            <a:normAutofit/>
          </a:bodyPr>
          <a:lstStyle/>
          <a:p>
            <a:pPr lvl="0" algn="ctr">
              <a:defRPr/>
            </a:pPr>
            <a:r>
              <a:rPr lang="zh-CN" altLang="en-US" sz="1600" b="1" kern="0" dirty="0">
                <a:solidFill>
                  <a:srgbClr val="FFFFFF"/>
                </a:solidFill>
                <a:latin typeface="Arial" panose="020B0604020202020204"/>
              </a:rPr>
              <a:t>一个管理门户</a:t>
            </a:r>
            <a:endParaRPr lang="en-US" altLang="zh-CN" sz="1600" b="1" kern="0" dirty="0">
              <a:solidFill>
                <a:srgbClr val="FFFFFF"/>
              </a:solidFill>
              <a:latin typeface="Arial" panose="020B0604020202020204"/>
              <a:ea typeface="微软雅黑" panose="020B0503020204020204" pitchFamily="34" charset="-122"/>
            </a:endParaRPr>
          </a:p>
        </p:txBody>
      </p:sp>
      <p:sp>
        <p:nvSpPr>
          <p:cNvPr id="28" name="MH_Other_5"/>
          <p:cNvSpPr/>
          <p:nvPr>
            <p:custDataLst>
              <p:tags r:id="rId5"/>
            </p:custDataLst>
          </p:nvPr>
        </p:nvSpPr>
        <p:spPr>
          <a:xfrm>
            <a:off x="5369582" y="827964"/>
            <a:ext cx="681700" cy="5697380"/>
          </a:xfrm>
          <a:custGeom>
            <a:avLst/>
            <a:gdLst>
              <a:gd name="connsiteX0" fmla="*/ 395074 w 790147"/>
              <a:gd name="connsiteY0" fmla="*/ 0 h 4634927"/>
              <a:gd name="connsiteX1" fmla="*/ 688487 w 790147"/>
              <a:gd name="connsiteY1" fmla="*/ 386455 h 4634927"/>
              <a:gd name="connsiteX2" fmla="*/ 790147 w 790147"/>
              <a:gd name="connsiteY2" fmla="*/ 520352 h 4634927"/>
              <a:gd name="connsiteX3" fmla="*/ 610143 w 790147"/>
              <a:gd name="connsiteY3" fmla="*/ 520352 h 4634927"/>
              <a:gd name="connsiteX4" fmla="*/ 610143 w 790147"/>
              <a:gd name="connsiteY4" fmla="*/ 4634927 h 4634927"/>
              <a:gd name="connsiteX5" fmla="*/ 180006 w 790147"/>
              <a:gd name="connsiteY5" fmla="*/ 4634927 h 4634927"/>
              <a:gd name="connsiteX6" fmla="*/ 180006 w 790147"/>
              <a:gd name="connsiteY6" fmla="*/ 520352 h 4634927"/>
              <a:gd name="connsiteX7" fmla="*/ 0 w 790147"/>
              <a:gd name="connsiteY7" fmla="*/ 520352 h 4634927"/>
              <a:gd name="connsiteX8" fmla="*/ 101661 w 790147"/>
              <a:gd name="connsiteY8" fmla="*/ 386455 h 4634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0147" h="4634927">
                <a:moveTo>
                  <a:pt x="395074" y="0"/>
                </a:moveTo>
                <a:lnTo>
                  <a:pt x="688487" y="386455"/>
                </a:lnTo>
                <a:lnTo>
                  <a:pt x="790147" y="520352"/>
                </a:lnTo>
                <a:lnTo>
                  <a:pt x="610143" y="520352"/>
                </a:lnTo>
                <a:lnTo>
                  <a:pt x="610143" y="4634927"/>
                </a:lnTo>
                <a:lnTo>
                  <a:pt x="180006" y="4634927"/>
                </a:lnTo>
                <a:lnTo>
                  <a:pt x="180006" y="520352"/>
                </a:lnTo>
                <a:lnTo>
                  <a:pt x="0" y="520352"/>
                </a:lnTo>
                <a:lnTo>
                  <a:pt x="101661" y="386455"/>
                </a:lnTo>
                <a:close/>
              </a:path>
            </a:pathLst>
          </a:custGeom>
          <a:solidFill>
            <a:srgbClr val="000000">
              <a:lumMod val="50000"/>
              <a:lumOff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kern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5264114" y="2692178"/>
            <a:ext cx="902200" cy="688498"/>
            <a:chOff x="4226520" y="1487636"/>
            <a:chExt cx="779463" cy="415528"/>
          </a:xfrm>
        </p:grpSpPr>
        <p:sp>
          <p:nvSpPr>
            <p:cNvPr id="30" name="MH_Other_1"/>
            <p:cNvSpPr/>
            <p:nvPr>
              <p:custDataLst>
                <p:tags r:id="rId6"/>
              </p:custDataLst>
            </p:nvPr>
          </p:nvSpPr>
          <p:spPr>
            <a:xfrm>
              <a:off x="4226520" y="1487636"/>
              <a:ext cx="779463" cy="90488"/>
            </a:xfrm>
            <a:custGeom>
              <a:avLst/>
              <a:gdLst>
                <a:gd name="connsiteX0" fmla="*/ 0 w 923925"/>
                <a:gd name="connsiteY0" fmla="*/ 142875 h 142875"/>
                <a:gd name="connsiteX1" fmla="*/ 469900 w 923925"/>
                <a:gd name="connsiteY1" fmla="*/ 0 h 142875"/>
                <a:gd name="connsiteX2" fmla="*/ 923925 w 923925"/>
                <a:gd name="connsiteY2" fmla="*/ 139700 h 142875"/>
                <a:gd name="connsiteX3" fmla="*/ 0 w 923925"/>
                <a:gd name="connsiteY3" fmla="*/ 14287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925" h="142875">
                  <a:moveTo>
                    <a:pt x="0" y="142875"/>
                  </a:moveTo>
                  <a:lnTo>
                    <a:pt x="469900" y="0"/>
                  </a:lnTo>
                  <a:lnTo>
                    <a:pt x="923925" y="139700"/>
                  </a:lnTo>
                  <a:lnTo>
                    <a:pt x="0" y="142875"/>
                  </a:lnTo>
                  <a:close/>
                </a:path>
              </a:pathLst>
            </a:custGeom>
            <a:solidFill>
              <a:srgbClr val="0070C0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ker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" name="MH_Other_6"/>
            <p:cNvSpPr/>
            <p:nvPr>
              <p:custDataLst>
                <p:tags r:id="rId7"/>
              </p:custDataLst>
            </p:nvPr>
          </p:nvSpPr>
          <p:spPr>
            <a:xfrm>
              <a:off x="4226520" y="1576933"/>
              <a:ext cx="779463" cy="326231"/>
            </a:xfrm>
            <a:prstGeom prst="rect">
              <a:avLst/>
            </a:prstGeom>
            <a:solidFill>
              <a:srgbClr val="0070C0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r>
                <a:rPr lang="en-US" altLang="zh-CN" sz="2400" kern="0" dirty="0">
                  <a:solidFill>
                    <a:srgbClr val="FFFFFF"/>
                  </a:solidFill>
                  <a:latin typeface="Impact" pitchFamily="34" charset="0"/>
                  <a:ea typeface="微软雅黑" panose="020B0503020204020204" pitchFamily="34" charset="-122"/>
                </a:rPr>
                <a:t>04</a:t>
              </a:r>
              <a:endParaRPr lang="zh-CN" altLang="en-US" sz="2400" kern="0" dirty="0">
                <a:solidFill>
                  <a:srgbClr val="FFFFFF"/>
                </a:solidFill>
                <a:latin typeface="Impact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5276814" y="3675355"/>
            <a:ext cx="902200" cy="688498"/>
            <a:chOff x="4239220" y="2132955"/>
            <a:chExt cx="779463" cy="415528"/>
          </a:xfrm>
        </p:grpSpPr>
        <p:sp>
          <p:nvSpPr>
            <p:cNvPr id="33" name="MH_Other_2"/>
            <p:cNvSpPr/>
            <p:nvPr>
              <p:custDataLst>
                <p:tags r:id="rId8"/>
              </p:custDataLst>
            </p:nvPr>
          </p:nvSpPr>
          <p:spPr>
            <a:xfrm flipH="1">
              <a:off x="4240808" y="2132955"/>
              <a:ext cx="777875" cy="90488"/>
            </a:xfrm>
            <a:custGeom>
              <a:avLst/>
              <a:gdLst>
                <a:gd name="connsiteX0" fmla="*/ 0 w 923925"/>
                <a:gd name="connsiteY0" fmla="*/ 142875 h 142875"/>
                <a:gd name="connsiteX1" fmla="*/ 469900 w 923925"/>
                <a:gd name="connsiteY1" fmla="*/ 0 h 142875"/>
                <a:gd name="connsiteX2" fmla="*/ 923925 w 923925"/>
                <a:gd name="connsiteY2" fmla="*/ 139700 h 142875"/>
                <a:gd name="connsiteX3" fmla="*/ 0 w 923925"/>
                <a:gd name="connsiteY3" fmla="*/ 14287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925" h="142875">
                  <a:moveTo>
                    <a:pt x="0" y="142875"/>
                  </a:moveTo>
                  <a:lnTo>
                    <a:pt x="469900" y="0"/>
                  </a:lnTo>
                  <a:lnTo>
                    <a:pt x="923925" y="139700"/>
                  </a:lnTo>
                  <a:lnTo>
                    <a:pt x="0" y="142875"/>
                  </a:lnTo>
                  <a:close/>
                </a:path>
              </a:pathLst>
            </a:custGeom>
            <a:solidFill>
              <a:srgbClr val="00B0F0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ker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4" name="MH_Other_7"/>
            <p:cNvSpPr/>
            <p:nvPr>
              <p:custDataLst>
                <p:tags r:id="rId9"/>
              </p:custDataLst>
            </p:nvPr>
          </p:nvSpPr>
          <p:spPr>
            <a:xfrm flipH="1">
              <a:off x="4239220" y="2222252"/>
              <a:ext cx="779463" cy="326231"/>
            </a:xfrm>
            <a:prstGeom prst="rect">
              <a:avLst/>
            </a:prstGeom>
            <a:solidFill>
              <a:srgbClr val="00B0F0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r>
                <a:rPr lang="en-US" altLang="zh-CN" sz="2400" kern="0" dirty="0">
                  <a:solidFill>
                    <a:srgbClr val="FFFFFF"/>
                  </a:solidFill>
                  <a:latin typeface="Impact" pitchFamily="34" charset="0"/>
                  <a:ea typeface="微软雅黑" panose="020B0503020204020204" pitchFamily="34" charset="-122"/>
                </a:rPr>
                <a:t>03</a:t>
              </a:r>
              <a:endParaRPr lang="zh-CN" altLang="en-US" sz="2400" kern="0" dirty="0">
                <a:solidFill>
                  <a:srgbClr val="FFFFFF"/>
                </a:solidFill>
                <a:latin typeface="Impact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5264114" y="4683470"/>
            <a:ext cx="902200" cy="688498"/>
            <a:chOff x="4226520" y="2778274"/>
            <a:chExt cx="779463" cy="415528"/>
          </a:xfrm>
        </p:grpSpPr>
        <p:sp>
          <p:nvSpPr>
            <p:cNvPr id="36" name="MH_Other_3"/>
            <p:cNvSpPr/>
            <p:nvPr>
              <p:custDataLst>
                <p:tags r:id="rId10"/>
              </p:custDataLst>
            </p:nvPr>
          </p:nvSpPr>
          <p:spPr>
            <a:xfrm>
              <a:off x="4226520" y="2778274"/>
              <a:ext cx="779463" cy="90488"/>
            </a:xfrm>
            <a:custGeom>
              <a:avLst/>
              <a:gdLst>
                <a:gd name="connsiteX0" fmla="*/ 0 w 923925"/>
                <a:gd name="connsiteY0" fmla="*/ 142875 h 142875"/>
                <a:gd name="connsiteX1" fmla="*/ 469900 w 923925"/>
                <a:gd name="connsiteY1" fmla="*/ 0 h 142875"/>
                <a:gd name="connsiteX2" fmla="*/ 923925 w 923925"/>
                <a:gd name="connsiteY2" fmla="*/ 139700 h 142875"/>
                <a:gd name="connsiteX3" fmla="*/ 0 w 923925"/>
                <a:gd name="connsiteY3" fmla="*/ 14287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925" h="142875">
                  <a:moveTo>
                    <a:pt x="0" y="142875"/>
                  </a:moveTo>
                  <a:lnTo>
                    <a:pt x="469900" y="0"/>
                  </a:lnTo>
                  <a:lnTo>
                    <a:pt x="923925" y="139700"/>
                  </a:lnTo>
                  <a:lnTo>
                    <a:pt x="0" y="142875"/>
                  </a:lnTo>
                  <a:close/>
                </a:path>
              </a:pathLst>
            </a:custGeom>
            <a:solidFill>
              <a:srgbClr val="0070C0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ker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7" name="MH_Other_8"/>
            <p:cNvSpPr/>
            <p:nvPr>
              <p:custDataLst>
                <p:tags r:id="rId11"/>
              </p:custDataLst>
            </p:nvPr>
          </p:nvSpPr>
          <p:spPr>
            <a:xfrm>
              <a:off x="4226520" y="2867571"/>
              <a:ext cx="779463" cy="326231"/>
            </a:xfrm>
            <a:prstGeom prst="rect">
              <a:avLst/>
            </a:prstGeom>
            <a:solidFill>
              <a:srgbClr val="0070C0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r>
                <a:rPr lang="en-US" altLang="zh-CN" sz="2400" kern="0">
                  <a:solidFill>
                    <a:srgbClr val="FFFFFF"/>
                  </a:solidFill>
                  <a:latin typeface="Impact" pitchFamily="34" charset="0"/>
                  <a:ea typeface="微软雅黑" panose="020B0503020204020204" pitchFamily="34" charset="-122"/>
                </a:rPr>
                <a:t>02</a:t>
              </a:r>
              <a:endParaRPr lang="zh-CN" altLang="en-US" sz="2400" kern="0">
                <a:solidFill>
                  <a:srgbClr val="FFFFFF"/>
                </a:solidFill>
                <a:latin typeface="Impact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5276814" y="5617988"/>
            <a:ext cx="902200" cy="688502"/>
            <a:chOff x="4239220" y="3423592"/>
            <a:chExt cx="779463" cy="415529"/>
          </a:xfrm>
        </p:grpSpPr>
        <p:sp>
          <p:nvSpPr>
            <p:cNvPr id="39" name="MH_Other_4"/>
            <p:cNvSpPr/>
            <p:nvPr>
              <p:custDataLst>
                <p:tags r:id="rId12"/>
              </p:custDataLst>
            </p:nvPr>
          </p:nvSpPr>
          <p:spPr>
            <a:xfrm flipH="1">
              <a:off x="4240808" y="3423592"/>
              <a:ext cx="777875" cy="90488"/>
            </a:xfrm>
            <a:custGeom>
              <a:avLst/>
              <a:gdLst>
                <a:gd name="connsiteX0" fmla="*/ 0 w 923925"/>
                <a:gd name="connsiteY0" fmla="*/ 142875 h 142875"/>
                <a:gd name="connsiteX1" fmla="*/ 469900 w 923925"/>
                <a:gd name="connsiteY1" fmla="*/ 0 h 142875"/>
                <a:gd name="connsiteX2" fmla="*/ 923925 w 923925"/>
                <a:gd name="connsiteY2" fmla="*/ 139700 h 142875"/>
                <a:gd name="connsiteX3" fmla="*/ 0 w 923925"/>
                <a:gd name="connsiteY3" fmla="*/ 14287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925" h="142875">
                  <a:moveTo>
                    <a:pt x="0" y="142875"/>
                  </a:moveTo>
                  <a:lnTo>
                    <a:pt x="469900" y="0"/>
                  </a:lnTo>
                  <a:lnTo>
                    <a:pt x="923925" y="139700"/>
                  </a:lnTo>
                  <a:lnTo>
                    <a:pt x="0" y="142875"/>
                  </a:lnTo>
                  <a:close/>
                </a:path>
              </a:pathLst>
            </a:custGeom>
            <a:solidFill>
              <a:srgbClr val="00B0F0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ker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0" name="MH_Other_9"/>
            <p:cNvSpPr/>
            <p:nvPr>
              <p:custDataLst>
                <p:tags r:id="rId13"/>
              </p:custDataLst>
            </p:nvPr>
          </p:nvSpPr>
          <p:spPr>
            <a:xfrm flipH="1">
              <a:off x="4239220" y="3512890"/>
              <a:ext cx="779463" cy="326231"/>
            </a:xfrm>
            <a:prstGeom prst="rect">
              <a:avLst/>
            </a:prstGeom>
            <a:solidFill>
              <a:srgbClr val="00B0F0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r>
                <a:rPr lang="en-US" altLang="zh-CN" sz="2400" kern="0" dirty="0">
                  <a:solidFill>
                    <a:srgbClr val="FFFFFF"/>
                  </a:solidFill>
                  <a:latin typeface="Impact" pitchFamily="34" charset="0"/>
                  <a:ea typeface="微软雅黑" panose="020B0503020204020204" pitchFamily="34" charset="-122"/>
                </a:rPr>
                <a:t>01</a:t>
              </a:r>
              <a:endParaRPr lang="zh-CN" altLang="en-US" sz="2400" kern="0" dirty="0">
                <a:solidFill>
                  <a:srgbClr val="FFFFFF"/>
                </a:solidFill>
                <a:latin typeface="Impact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41" name="TextBox 11"/>
          <p:cNvSpPr txBox="1">
            <a:spLocks noChangeArrowheads="1"/>
          </p:cNvSpPr>
          <p:nvPr/>
        </p:nvSpPr>
        <p:spPr bwMode="auto">
          <a:xfrm flipH="1">
            <a:off x="1775520" y="3369767"/>
            <a:ext cx="3299844" cy="10618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400" kern="0">
                <a:latin typeface="Arial" panose="020B0604020202020204"/>
                <a:ea typeface="微软雅黑" panose="020B0503020204020204" pitchFamily="34" charset="-122"/>
                <a:cs typeface="+mn-ea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>
                <a:sym typeface="+mn-lt"/>
              </a:rPr>
              <a:t>提供高值耗材的唯一码管理，实现“采</a:t>
            </a:r>
            <a:r>
              <a:rPr lang="en-US" altLang="zh-CN" dirty="0">
                <a:sym typeface="+mn-lt"/>
              </a:rPr>
              <a:t>-</a:t>
            </a:r>
            <a:r>
              <a:rPr lang="zh-CN" altLang="en-US" dirty="0">
                <a:sym typeface="+mn-lt"/>
              </a:rPr>
              <a:t>供</a:t>
            </a:r>
            <a:r>
              <a:rPr lang="en-US" altLang="zh-CN" dirty="0">
                <a:sym typeface="+mn-lt"/>
              </a:rPr>
              <a:t>-</a:t>
            </a:r>
            <a:r>
              <a:rPr lang="zh-CN" altLang="en-US" dirty="0">
                <a:sym typeface="+mn-lt"/>
              </a:rPr>
              <a:t>配</a:t>
            </a:r>
            <a:r>
              <a:rPr lang="en-US" altLang="zh-CN" dirty="0">
                <a:sym typeface="+mn-lt"/>
              </a:rPr>
              <a:t>-</a:t>
            </a:r>
            <a:r>
              <a:rPr lang="zh-CN" altLang="en-US" dirty="0">
                <a:sym typeface="+mn-lt"/>
              </a:rPr>
              <a:t>用”全程追溯，有效解决遇不良事件时，追溯难、追责难的问题</a:t>
            </a:r>
            <a:endParaRPr lang="en-US" altLang="zh-CN" dirty="0">
              <a:sym typeface="+mn-lt"/>
            </a:endParaRPr>
          </a:p>
        </p:txBody>
      </p:sp>
      <p:sp>
        <p:nvSpPr>
          <p:cNvPr id="42" name="TextBox 11"/>
          <p:cNvSpPr txBox="1">
            <a:spLocks noChangeArrowheads="1"/>
          </p:cNvSpPr>
          <p:nvPr/>
        </p:nvSpPr>
        <p:spPr bwMode="auto">
          <a:xfrm flipH="1">
            <a:off x="1775520" y="5386268"/>
            <a:ext cx="3299844" cy="10618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400" kern="0">
                <a:latin typeface="Arial" panose="020B0604020202020204"/>
                <a:ea typeface="微软雅黑" panose="020B0503020204020204" pitchFamily="34" charset="-122"/>
                <a:cs typeface="+mn-ea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>
                <a:sym typeface="+mn-lt"/>
              </a:rPr>
              <a:t>一体化展示完整的供应链信息，提供医疗机构对厂商、供应商、代理商的统一管理视图</a:t>
            </a:r>
            <a:endParaRPr lang="en-US" altLang="zh-CN" dirty="0">
              <a:sym typeface="+mn-lt"/>
            </a:endParaRPr>
          </a:p>
        </p:txBody>
      </p:sp>
      <p:sp>
        <p:nvSpPr>
          <p:cNvPr id="43" name="TextBox 11"/>
          <p:cNvSpPr txBox="1">
            <a:spLocks noChangeArrowheads="1"/>
          </p:cNvSpPr>
          <p:nvPr/>
        </p:nvSpPr>
        <p:spPr bwMode="auto">
          <a:xfrm flipH="1">
            <a:off x="6166314" y="2944832"/>
            <a:ext cx="4322174" cy="7386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400" kern="0">
                <a:latin typeface="Arial" panose="020B0604020202020204"/>
                <a:ea typeface="微软雅黑" panose="020B0503020204020204" pitchFamily="34" charset="-122"/>
                <a:cs typeface="+mn-ea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>
                <a:sym typeface="+mn-lt"/>
              </a:rPr>
              <a:t>支持两种供应商门户与院内内网耗材管理系统的交互，包括：通过医院外联平台以及二维码信息交换</a:t>
            </a:r>
            <a:endParaRPr lang="en-US" altLang="zh-CN" dirty="0">
              <a:sym typeface="+mn-lt"/>
            </a:endParaRPr>
          </a:p>
        </p:txBody>
      </p:sp>
      <p:sp>
        <p:nvSpPr>
          <p:cNvPr id="44" name="TextBox 11"/>
          <p:cNvSpPr txBox="1">
            <a:spLocks noChangeArrowheads="1"/>
          </p:cNvSpPr>
          <p:nvPr/>
        </p:nvSpPr>
        <p:spPr bwMode="auto">
          <a:xfrm flipH="1">
            <a:off x="6241037" y="4903859"/>
            <a:ext cx="4247450" cy="7386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400" kern="0">
                <a:latin typeface="Arial" panose="020B0604020202020204"/>
                <a:ea typeface="微软雅黑" panose="020B0503020204020204" pitchFamily="34" charset="-122"/>
                <a:cs typeface="+mn-ea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>
                <a:sym typeface="+mn-lt"/>
              </a:rPr>
              <a:t>支持医疗机构和供应商的一体化管理门户，提供对物资、资质、订单的统一管理</a:t>
            </a:r>
            <a:endParaRPr lang="en-US" altLang="zh-CN" dirty="0">
              <a:sym typeface="+mn-lt"/>
            </a:endParaRPr>
          </a:p>
        </p:txBody>
      </p:sp>
      <p:sp>
        <p:nvSpPr>
          <p:cNvPr id="45" name="MH_SubTitle_3"/>
          <p:cNvSpPr/>
          <p:nvPr>
            <p:custDataLst>
              <p:tags r:id="rId14"/>
            </p:custDataLst>
          </p:nvPr>
        </p:nvSpPr>
        <p:spPr>
          <a:xfrm flipH="1">
            <a:off x="5604088" y="1559552"/>
            <a:ext cx="3162284" cy="885778"/>
          </a:xfrm>
          <a:custGeom>
            <a:avLst/>
            <a:gdLst>
              <a:gd name="connsiteX0" fmla="*/ 520353 w 3024977"/>
              <a:gd name="connsiteY0" fmla="*/ 0 h 790148"/>
              <a:gd name="connsiteX1" fmla="*/ 520353 w 3024977"/>
              <a:gd name="connsiteY1" fmla="*/ 154147 h 790148"/>
              <a:gd name="connsiteX2" fmla="*/ 3024977 w 3024977"/>
              <a:gd name="connsiteY2" fmla="*/ 154147 h 790148"/>
              <a:gd name="connsiteX3" fmla="*/ 3024977 w 3024977"/>
              <a:gd name="connsiteY3" fmla="*/ 636001 h 790148"/>
              <a:gd name="connsiteX4" fmla="*/ 520353 w 3024977"/>
              <a:gd name="connsiteY4" fmla="*/ 636001 h 790148"/>
              <a:gd name="connsiteX5" fmla="*/ 520353 w 3024977"/>
              <a:gd name="connsiteY5" fmla="*/ 790148 h 790148"/>
              <a:gd name="connsiteX6" fmla="*/ 0 w 3024977"/>
              <a:gd name="connsiteY6" fmla="*/ 395074 h 790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24977" h="790148">
                <a:moveTo>
                  <a:pt x="520353" y="0"/>
                </a:moveTo>
                <a:lnTo>
                  <a:pt x="520353" y="154147"/>
                </a:lnTo>
                <a:lnTo>
                  <a:pt x="3024977" y="154147"/>
                </a:lnTo>
                <a:lnTo>
                  <a:pt x="3024977" y="636001"/>
                </a:lnTo>
                <a:lnTo>
                  <a:pt x="520353" y="636001"/>
                </a:lnTo>
                <a:lnTo>
                  <a:pt x="520353" y="790148"/>
                </a:lnTo>
                <a:lnTo>
                  <a:pt x="0" y="395074"/>
                </a:lnTo>
                <a:close/>
              </a:path>
            </a:pathLst>
          </a:cu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anchor="ctr">
            <a:normAutofit/>
          </a:bodyPr>
          <a:lstStyle/>
          <a:p>
            <a:pPr lvl="0" algn="ctr">
              <a:defRPr/>
            </a:pPr>
            <a:r>
              <a:rPr lang="en-US" altLang="zh-CN" sz="1600" b="1" kern="0" dirty="0">
                <a:solidFill>
                  <a:srgbClr val="FFFFFF"/>
                </a:solidFill>
                <a:latin typeface="Arial" panose="020B0604020202020204"/>
              </a:rPr>
              <a:t>N</a:t>
            </a:r>
            <a:r>
              <a:rPr lang="zh-CN" altLang="en-US" sz="1600" b="1" kern="0" dirty="0">
                <a:solidFill>
                  <a:srgbClr val="FFFFFF"/>
                </a:solidFill>
                <a:latin typeface="Arial" panose="020B0604020202020204"/>
              </a:rPr>
              <a:t>个增值服务</a:t>
            </a:r>
            <a:endParaRPr lang="en-US" altLang="zh-CN" sz="1600" b="1" kern="0" dirty="0">
              <a:solidFill>
                <a:srgbClr val="FFFFFF"/>
              </a:solidFill>
              <a:latin typeface="Arial" panose="020B0604020202020204"/>
              <a:ea typeface="微软雅黑" panose="020B0503020204020204" pitchFamily="34" charset="-122"/>
            </a:endParaRPr>
          </a:p>
        </p:txBody>
      </p:sp>
      <p:grpSp>
        <p:nvGrpSpPr>
          <p:cNvPr id="46" name="组合 45"/>
          <p:cNvGrpSpPr/>
          <p:nvPr/>
        </p:nvGrpSpPr>
        <p:grpSpPr>
          <a:xfrm>
            <a:off x="5276814" y="1680813"/>
            <a:ext cx="902200" cy="688498"/>
            <a:chOff x="4239220" y="2132955"/>
            <a:chExt cx="779463" cy="415528"/>
          </a:xfrm>
        </p:grpSpPr>
        <p:sp>
          <p:nvSpPr>
            <p:cNvPr id="47" name="MH_Other_2"/>
            <p:cNvSpPr/>
            <p:nvPr>
              <p:custDataLst>
                <p:tags r:id="rId15"/>
              </p:custDataLst>
            </p:nvPr>
          </p:nvSpPr>
          <p:spPr>
            <a:xfrm flipH="1">
              <a:off x="4240808" y="2132955"/>
              <a:ext cx="777875" cy="90488"/>
            </a:xfrm>
            <a:custGeom>
              <a:avLst/>
              <a:gdLst>
                <a:gd name="connsiteX0" fmla="*/ 0 w 923925"/>
                <a:gd name="connsiteY0" fmla="*/ 142875 h 142875"/>
                <a:gd name="connsiteX1" fmla="*/ 469900 w 923925"/>
                <a:gd name="connsiteY1" fmla="*/ 0 h 142875"/>
                <a:gd name="connsiteX2" fmla="*/ 923925 w 923925"/>
                <a:gd name="connsiteY2" fmla="*/ 139700 h 142875"/>
                <a:gd name="connsiteX3" fmla="*/ 0 w 923925"/>
                <a:gd name="connsiteY3" fmla="*/ 14287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925" h="142875">
                  <a:moveTo>
                    <a:pt x="0" y="142875"/>
                  </a:moveTo>
                  <a:lnTo>
                    <a:pt x="469900" y="0"/>
                  </a:lnTo>
                  <a:lnTo>
                    <a:pt x="923925" y="139700"/>
                  </a:lnTo>
                  <a:lnTo>
                    <a:pt x="0" y="142875"/>
                  </a:lnTo>
                  <a:close/>
                </a:path>
              </a:pathLst>
            </a:custGeom>
            <a:solidFill>
              <a:srgbClr val="00B0F0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ker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8" name="MH_Other_7"/>
            <p:cNvSpPr/>
            <p:nvPr>
              <p:custDataLst>
                <p:tags r:id="rId16"/>
              </p:custDataLst>
            </p:nvPr>
          </p:nvSpPr>
          <p:spPr>
            <a:xfrm flipH="1">
              <a:off x="4239220" y="2222252"/>
              <a:ext cx="779463" cy="326231"/>
            </a:xfrm>
            <a:prstGeom prst="rect">
              <a:avLst/>
            </a:prstGeom>
            <a:solidFill>
              <a:srgbClr val="00B0F0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r>
                <a:rPr lang="en-US" altLang="zh-CN" sz="2400" kern="0" dirty="0">
                  <a:solidFill>
                    <a:srgbClr val="FFFFFF"/>
                  </a:solidFill>
                  <a:latin typeface="Impact" pitchFamily="34" charset="0"/>
                  <a:ea typeface="微软雅黑" panose="020B0503020204020204" pitchFamily="34" charset="-122"/>
                </a:rPr>
                <a:t>05</a:t>
              </a:r>
              <a:endParaRPr lang="zh-CN" altLang="en-US" sz="2400" kern="0" dirty="0">
                <a:solidFill>
                  <a:srgbClr val="FFFFFF"/>
                </a:solidFill>
                <a:latin typeface="Impact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49" name="TextBox 11"/>
          <p:cNvSpPr txBox="1">
            <a:spLocks noChangeArrowheads="1"/>
          </p:cNvSpPr>
          <p:nvPr/>
        </p:nvSpPr>
        <p:spPr bwMode="auto">
          <a:xfrm flipH="1">
            <a:off x="6179014" y="692697"/>
            <a:ext cx="4309474" cy="10618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200" ker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/>
                <a:ea typeface="微软雅黑" panose="020B0503020204020204" pitchFamily="34" charset="-122"/>
                <a:cs typeface="+mn-ea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1400" dirty="0">
                <a:solidFill>
                  <a:schemeClr val="tx1"/>
                </a:solidFill>
                <a:sym typeface="+mn-lt"/>
              </a:rPr>
              <a:t>依托于微信平台提供多种增值服务，包括在线扫码订单采购申请，在线接单，在线备货，移动办公，信息处理等多种特色化服务</a:t>
            </a:r>
            <a:endParaRPr lang="en-US" altLang="zh-CN" sz="1400" dirty="0">
              <a:solidFill>
                <a:schemeClr val="tx1"/>
              </a:solidFill>
              <a:sym typeface="+mn-lt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824" y="982330"/>
            <a:ext cx="3551237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18" y="6243348"/>
            <a:ext cx="1433242" cy="4094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000"/>
                            </p:stCondLst>
                            <p:childTnLst>
                              <p:par>
                                <p:cTn id="7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000"/>
                            </p:stCondLst>
                            <p:childTnLst>
                              <p:par>
                                <p:cTn id="8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41" grpId="0"/>
      <p:bldP spid="42" grpId="0"/>
      <p:bldP spid="43" grpId="0"/>
      <p:bldP spid="44" grpId="0"/>
      <p:bldP spid="45" grpId="0" animBg="1"/>
      <p:bldP spid="49" grpId="0"/>
    </p:bldLst>
  </p:timing>
</p:sld>
</file>

<file path=ppt/tags/tag1.xml><?xml version="1.0" encoding="utf-8"?>
<p:tagLst xmlns:p="http://schemas.openxmlformats.org/presentationml/2006/main">
  <p:tag name="MH" val="20160524101812"/>
  <p:tag name="MH_LIBRARY" val="GRAPHIC"/>
  <p:tag name="MH_TYPE" val="Other"/>
  <p:tag name="MH_ORDER" val="5"/>
</p:tagLst>
</file>

<file path=ppt/tags/tag10.xml><?xml version="1.0" encoding="utf-8"?>
<p:tagLst xmlns:p="http://schemas.openxmlformats.org/presentationml/2006/main">
  <p:tag name="MH" val="20160524101812"/>
  <p:tag name="MH_LIBRARY" val="GRAPHIC"/>
  <p:tag name="MH_TYPE" val="Other"/>
  <p:tag name="MH_ORDER" val="3"/>
</p:tagLst>
</file>

<file path=ppt/tags/tag11.xml><?xml version="1.0" encoding="utf-8"?>
<p:tagLst xmlns:p="http://schemas.openxmlformats.org/presentationml/2006/main">
  <p:tag name="MH" val="20160524101812"/>
  <p:tag name="MH_LIBRARY" val="GRAPHIC"/>
  <p:tag name="MH_TYPE" val="Other"/>
  <p:tag name="MH_ORDER" val="4"/>
</p:tagLst>
</file>

<file path=ppt/tags/tag12.xml><?xml version="1.0" encoding="utf-8"?>
<p:tagLst xmlns:p="http://schemas.openxmlformats.org/presentationml/2006/main">
  <p:tag name="MH" val="20160524101812"/>
  <p:tag name="MH_LIBRARY" val="GRAPHIC"/>
  <p:tag name="MH_TYPE" val="Other"/>
  <p:tag name="MH_ORDER" val="12"/>
</p:tagLst>
</file>

<file path=ppt/tags/tag13.xml><?xml version="1.0" encoding="utf-8"?>
<p:tagLst xmlns:p="http://schemas.openxmlformats.org/presentationml/2006/main">
  <p:tag name="MH" val="20160524110128"/>
  <p:tag name="MH_LIBRARY" val="GRAPHIC"/>
  <p:tag name="MH_TYPE" val="SubTitle"/>
  <p:tag name="MH_ORDER" val="4"/>
</p:tagLst>
</file>

<file path=ppt/tags/tag14.xml><?xml version="1.0" encoding="utf-8"?>
<p:tagLst xmlns:p="http://schemas.openxmlformats.org/presentationml/2006/main">
  <p:tag name="MH" val="20160524110128"/>
  <p:tag name="MH_LIBRARY" val="GRAPHIC"/>
  <p:tag name="MH_TYPE" val="SubTitle"/>
  <p:tag name="MH_ORDER" val="3"/>
</p:tagLst>
</file>

<file path=ppt/tags/tag15.xml><?xml version="1.0" encoding="utf-8"?>
<p:tagLst xmlns:p="http://schemas.openxmlformats.org/presentationml/2006/main">
  <p:tag name="MH" val="20160524110128"/>
  <p:tag name="MH_LIBRARY" val="GRAPHIC"/>
  <p:tag name="MH_TYPE" val="SubTitle"/>
  <p:tag name="MH_ORDER" val="2"/>
</p:tagLst>
</file>

<file path=ppt/tags/tag16.xml><?xml version="1.0" encoding="utf-8"?>
<p:tagLst xmlns:p="http://schemas.openxmlformats.org/presentationml/2006/main">
  <p:tag name="MH" val="20160524110128"/>
  <p:tag name="MH_LIBRARY" val="GRAPHIC"/>
  <p:tag name="MH_TYPE" val="SubTitle"/>
  <p:tag name="MH_ORDER" val="1"/>
</p:tagLst>
</file>

<file path=ppt/tags/tag17.xml><?xml version="1.0" encoding="utf-8"?>
<p:tagLst xmlns:p="http://schemas.openxmlformats.org/presentationml/2006/main">
  <p:tag name="MH" val="20160524110128"/>
  <p:tag name="MH_LIBRARY" val="GRAPHIC"/>
  <p:tag name="MH_TYPE" val="Other"/>
  <p:tag name="MH_ORDER" val="5"/>
</p:tagLst>
</file>

<file path=ppt/tags/tag18.xml><?xml version="1.0" encoding="utf-8"?>
<p:tagLst xmlns:p="http://schemas.openxmlformats.org/presentationml/2006/main">
  <p:tag name="MH" val="20160524110128"/>
  <p:tag name="MH_LIBRARY" val="GRAPHIC"/>
  <p:tag name="MH_TYPE" val="Other"/>
  <p:tag name="MH_ORDER" val="1"/>
</p:tagLst>
</file>

<file path=ppt/tags/tag19.xml><?xml version="1.0" encoding="utf-8"?>
<p:tagLst xmlns:p="http://schemas.openxmlformats.org/presentationml/2006/main">
  <p:tag name="MH" val="20160524110128"/>
  <p:tag name="MH_LIBRARY" val="GRAPHIC"/>
  <p:tag name="MH_TYPE" val="Other"/>
  <p:tag name="MH_ORDER" val="6"/>
</p:tagLst>
</file>

<file path=ppt/tags/tag2.xml><?xml version="1.0" encoding="utf-8"?>
<p:tagLst xmlns:p="http://schemas.openxmlformats.org/presentationml/2006/main">
  <p:tag name="MH" val="20160524101812"/>
  <p:tag name="MH_LIBRARY" val="GRAPHIC"/>
  <p:tag name="MH_TYPE" val="Other"/>
  <p:tag name="MH_ORDER" val="6"/>
</p:tagLst>
</file>

<file path=ppt/tags/tag20.xml><?xml version="1.0" encoding="utf-8"?>
<p:tagLst xmlns:p="http://schemas.openxmlformats.org/presentationml/2006/main">
  <p:tag name="MH" val="20160524110128"/>
  <p:tag name="MH_LIBRARY" val="GRAPHIC"/>
  <p:tag name="MH_TYPE" val="Other"/>
  <p:tag name="MH_ORDER" val="2"/>
</p:tagLst>
</file>

<file path=ppt/tags/tag21.xml><?xml version="1.0" encoding="utf-8"?>
<p:tagLst xmlns:p="http://schemas.openxmlformats.org/presentationml/2006/main">
  <p:tag name="MH" val="20160524110128"/>
  <p:tag name="MH_LIBRARY" val="GRAPHIC"/>
  <p:tag name="MH_TYPE" val="Other"/>
  <p:tag name="MH_ORDER" val="7"/>
</p:tagLst>
</file>

<file path=ppt/tags/tag22.xml><?xml version="1.0" encoding="utf-8"?>
<p:tagLst xmlns:p="http://schemas.openxmlformats.org/presentationml/2006/main">
  <p:tag name="MH" val="20160524110128"/>
  <p:tag name="MH_LIBRARY" val="GRAPHIC"/>
  <p:tag name="MH_TYPE" val="Other"/>
  <p:tag name="MH_ORDER" val="3"/>
</p:tagLst>
</file>

<file path=ppt/tags/tag23.xml><?xml version="1.0" encoding="utf-8"?>
<p:tagLst xmlns:p="http://schemas.openxmlformats.org/presentationml/2006/main">
  <p:tag name="MH" val="20160524110128"/>
  <p:tag name="MH_LIBRARY" val="GRAPHIC"/>
  <p:tag name="MH_TYPE" val="Other"/>
  <p:tag name="MH_ORDER" val="8"/>
</p:tagLst>
</file>

<file path=ppt/tags/tag24.xml><?xml version="1.0" encoding="utf-8"?>
<p:tagLst xmlns:p="http://schemas.openxmlformats.org/presentationml/2006/main">
  <p:tag name="MH" val="20160524110128"/>
  <p:tag name="MH_LIBRARY" val="GRAPHIC"/>
  <p:tag name="MH_TYPE" val="Other"/>
  <p:tag name="MH_ORDER" val="4"/>
</p:tagLst>
</file>

<file path=ppt/tags/tag25.xml><?xml version="1.0" encoding="utf-8"?>
<p:tagLst xmlns:p="http://schemas.openxmlformats.org/presentationml/2006/main">
  <p:tag name="MH" val="20160524110128"/>
  <p:tag name="MH_LIBRARY" val="GRAPHIC"/>
  <p:tag name="MH_TYPE" val="Other"/>
  <p:tag name="MH_ORDER" val="9"/>
</p:tagLst>
</file>

<file path=ppt/tags/tag26.xml><?xml version="1.0" encoding="utf-8"?>
<p:tagLst xmlns:p="http://schemas.openxmlformats.org/presentationml/2006/main">
  <p:tag name="MH" val="20160524110128"/>
  <p:tag name="MH_LIBRARY" val="GRAPHIC"/>
  <p:tag name="MH_TYPE" val="SubTitle"/>
  <p:tag name="MH_ORDER" val="3"/>
</p:tagLst>
</file>

<file path=ppt/tags/tag27.xml><?xml version="1.0" encoding="utf-8"?>
<p:tagLst xmlns:p="http://schemas.openxmlformats.org/presentationml/2006/main">
  <p:tag name="MH" val="20160524110128"/>
  <p:tag name="MH_LIBRARY" val="GRAPHIC"/>
  <p:tag name="MH_TYPE" val="Other"/>
  <p:tag name="MH_ORDER" val="2"/>
</p:tagLst>
</file>

<file path=ppt/tags/tag28.xml><?xml version="1.0" encoding="utf-8"?>
<p:tagLst xmlns:p="http://schemas.openxmlformats.org/presentationml/2006/main">
  <p:tag name="MH" val="20160524110128"/>
  <p:tag name="MH_LIBRARY" val="GRAPHIC"/>
  <p:tag name="MH_TYPE" val="Other"/>
  <p:tag name="MH_ORDER" val="7"/>
</p:tagLst>
</file>

<file path=ppt/tags/tag3.xml><?xml version="1.0" encoding="utf-8"?>
<p:tagLst xmlns:p="http://schemas.openxmlformats.org/presentationml/2006/main">
  <p:tag name="MH" val="20160524101812"/>
  <p:tag name="MH_LIBRARY" val="GRAPHIC"/>
  <p:tag name="MH_TYPE" val="Other"/>
  <p:tag name="MH_ORDER" val="9"/>
</p:tagLst>
</file>

<file path=ppt/tags/tag4.xml><?xml version="1.0" encoding="utf-8"?>
<p:tagLst xmlns:p="http://schemas.openxmlformats.org/presentationml/2006/main">
  <p:tag name="MH" val="20160524101812"/>
  <p:tag name="MH_LIBRARY" val="GRAPHIC"/>
  <p:tag name="MH_TYPE" val="Other"/>
  <p:tag name="MH_ORDER" val="7"/>
</p:tagLst>
</file>

<file path=ppt/tags/tag5.xml><?xml version="1.0" encoding="utf-8"?>
<p:tagLst xmlns:p="http://schemas.openxmlformats.org/presentationml/2006/main">
  <p:tag name="MH" val="20160524101812"/>
  <p:tag name="MH_LIBRARY" val="GRAPHIC"/>
  <p:tag name="MH_TYPE" val="Other"/>
  <p:tag name="MH_ORDER" val="8"/>
</p:tagLst>
</file>

<file path=ppt/tags/tag6.xml><?xml version="1.0" encoding="utf-8"?>
<p:tagLst xmlns:p="http://schemas.openxmlformats.org/presentationml/2006/main">
  <p:tag name="MH" val="20160524101812"/>
  <p:tag name="MH_LIBRARY" val="GRAPHIC"/>
  <p:tag name="MH_TYPE" val="Other"/>
  <p:tag name="MH_ORDER" val="10"/>
</p:tagLst>
</file>

<file path=ppt/tags/tag7.xml><?xml version="1.0" encoding="utf-8"?>
<p:tagLst xmlns:p="http://schemas.openxmlformats.org/presentationml/2006/main">
  <p:tag name="MH" val="20160524101812"/>
  <p:tag name="MH_LIBRARY" val="GRAPHIC"/>
  <p:tag name="MH_TYPE" val="Other"/>
  <p:tag name="MH_ORDER" val="1"/>
</p:tagLst>
</file>

<file path=ppt/tags/tag8.xml><?xml version="1.0" encoding="utf-8"?>
<p:tagLst xmlns:p="http://schemas.openxmlformats.org/presentationml/2006/main">
  <p:tag name="MH" val="20160524101812"/>
  <p:tag name="MH_LIBRARY" val="GRAPHIC"/>
  <p:tag name="MH_TYPE" val="Other"/>
  <p:tag name="MH_ORDER" val="2"/>
</p:tagLst>
</file>

<file path=ppt/tags/tag9.xml><?xml version="1.0" encoding="utf-8"?>
<p:tagLst xmlns:p="http://schemas.openxmlformats.org/presentationml/2006/main">
  <p:tag name="MH" val="20160524101812"/>
  <p:tag name="MH_LIBRARY" val="GRAPHIC"/>
  <p:tag name="MH_TYPE" val="Other"/>
  <p:tag name="MH_ORDER" val="11"/>
</p:tagLst>
</file>

<file path=ppt/theme/theme1.xml><?xml version="1.0" encoding="utf-8"?>
<a:theme xmlns:a="http://schemas.openxmlformats.org/drawingml/2006/main" name="Office 主题​​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1230</Words>
  <Application>WPS 演示</Application>
  <PresentationFormat>宽屏</PresentationFormat>
  <Paragraphs>180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30" baseType="lpstr">
      <vt:lpstr>Arial</vt:lpstr>
      <vt:lpstr>宋体</vt:lpstr>
      <vt:lpstr>Wingdings</vt:lpstr>
      <vt:lpstr>微软雅黑</vt:lpstr>
      <vt:lpstr>华文楷体</vt:lpstr>
      <vt:lpstr>微软雅黑 Light</vt:lpstr>
      <vt:lpstr>黑体</vt:lpstr>
      <vt:lpstr>Lucida Calligraphy</vt:lpstr>
      <vt:lpstr>张海山锐谐体</vt:lpstr>
      <vt:lpstr>张海山锐线体简</vt:lpstr>
      <vt:lpstr>Gulim</vt:lpstr>
      <vt:lpstr>Impact</vt:lpstr>
      <vt:lpstr>Arial</vt:lpstr>
      <vt:lpstr>Calibri</vt:lpstr>
      <vt:lpstr>HakusyuSousyo_kk</vt:lpstr>
      <vt:lpstr>方正兰亭黑简体</vt:lpstr>
      <vt:lpstr>Arial Unicode MS</vt:lpstr>
      <vt:lpstr>Calibri Light</vt:lpstr>
      <vt:lpstr>Calibri</vt:lpstr>
      <vt:lpstr>Century Gothic</vt:lpstr>
      <vt:lpstr>Mongolian Baiti</vt:lpstr>
      <vt:lpstr>Office 主题​​</vt:lpstr>
      <vt:lpstr>PowerPoint 演示文稿</vt:lpstr>
      <vt:lpstr>PowerPoint 演示文稿</vt:lpstr>
      <vt:lpstr>PowerPoint 演示文稿</vt:lpstr>
      <vt:lpstr>政策背景</vt:lpstr>
      <vt:lpstr>医院在物资耗材管理存在的问题</vt:lpstr>
      <vt:lpstr>需求分析</vt:lpstr>
      <vt:lpstr>建设目标</vt:lpstr>
      <vt:lpstr>统一供应链平台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zeng yimi</dc:creator>
  <cp:lastModifiedBy>凌*青寒</cp:lastModifiedBy>
  <cp:revision>602</cp:revision>
  <dcterms:created xsi:type="dcterms:W3CDTF">2018-07-23T01:28:00Z</dcterms:created>
  <dcterms:modified xsi:type="dcterms:W3CDTF">2019-06-17T03:15:07Z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2052-11.1.0.8612</vt:lpwstr>
  </property>
</Properties>
</file>