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28" r:id="rId3"/>
    <p:sldId id="335" r:id="rId4"/>
    <p:sldId id="329" r:id="rId5"/>
    <p:sldId id="330" r:id="rId6"/>
    <p:sldId id="331" r:id="rId7"/>
    <p:sldId id="334" r:id="rId8"/>
    <p:sldId id="327" r:id="rId9"/>
    <p:sldId id="342"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CE"/>
    <a:srgbClr val="F63616"/>
    <a:srgbClr val="466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6" autoAdjust="0"/>
    <p:restoredTop sz="84712" autoAdjust="0"/>
  </p:normalViewPr>
  <p:slideViewPr>
    <p:cSldViewPr>
      <p:cViewPr varScale="1">
        <p:scale>
          <a:sx n="83" d="100"/>
          <a:sy n="83" d="100"/>
        </p:scale>
        <p:origin x="48" y="316"/>
      </p:cViewPr>
      <p:guideLst>
        <p:guide orient="horz"/>
        <p:guide pos="426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D81A4-8FBA-4282-B630-98C9EA3E97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213C1-8E57-478A-A997-A0B7826949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04" y="0"/>
            <a:ext cx="12153419" cy="6858000"/>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7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8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9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0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2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3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4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5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6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7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8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9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13569" y="74628"/>
            <a:ext cx="5794399"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4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单击此处编辑一级标题样式</a:t>
            </a:r>
            <a:endParaRPr lang="zh-CN" alt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30_空白">
    <p:spTree>
      <p:nvGrpSpPr>
        <p:cNvPr id="1" name=""/>
        <p:cNvGrpSpPr/>
        <p:nvPr/>
      </p:nvGrpSpPr>
      <p:grpSpPr>
        <a:xfrm>
          <a:off x="0" y="0"/>
          <a:ext cx="0" cy="0"/>
          <a:chOff x="0" y="0"/>
          <a:chExt cx="0" cy="0"/>
        </a:xfrm>
      </p:grpSpPr>
      <p:sp>
        <p:nvSpPr>
          <p:cNvPr id="12" name="标题 1"/>
          <p:cNvSpPr>
            <a:spLocks noGrp="1"/>
          </p:cNvSpPr>
          <p:nvPr>
            <p:ph type="title" hasCustomPrompt="1"/>
          </p:nvPr>
        </p:nvSpPr>
        <p:spPr>
          <a:xfrm>
            <a:off x="0" y="37352"/>
            <a:ext cx="5519936" cy="4308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lang="zh-CN" altLang="en-US" sz="2200" b="1" kern="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marL="0" lvl="0" algn="l" fontAlgn="base">
              <a:spcAft>
                <a:spcPct val="0"/>
              </a:spcAft>
            </a:pPr>
            <a:r>
              <a:rPr lang="zh-CN" altLang="en-US" dirty="0" smtClean="0"/>
              <a:t>单击此处编辑二级标题样式</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5" Type="http://schemas.openxmlformats.org/officeDocument/2006/relationships/theme" Target="../theme/theme1.xml"/><Relationship Id="rId44" Type="http://schemas.openxmlformats.org/officeDocument/2006/relationships/image" Target="../media/image2.jpeg"/><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pic>
        <p:nvPicPr>
          <p:cNvPr id="7" name="图片 6"/>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 y="-27384"/>
            <a:ext cx="12245001" cy="68853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3.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3.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3.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椭圆 2"/>
          <p:cNvSpPr/>
          <p:nvPr/>
        </p:nvSpPr>
        <p:spPr>
          <a:xfrm>
            <a:off x="4551378" y="1352598"/>
            <a:ext cx="1400871" cy="1400869"/>
          </a:xfrm>
          <a:prstGeom prst="ellipse">
            <a:avLst/>
          </a:prstGeom>
          <a:noFill/>
          <a:ln w="1905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4" name="椭圆 3"/>
          <p:cNvSpPr/>
          <p:nvPr/>
        </p:nvSpPr>
        <p:spPr>
          <a:xfrm>
            <a:off x="2719745" y="2013814"/>
            <a:ext cx="2298124" cy="2298124"/>
          </a:xfrm>
          <a:prstGeom prst="ellipse">
            <a:avLst/>
          </a:prstGeom>
          <a:noFill/>
          <a:ln w="1905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5" name="椭圆 4"/>
          <p:cNvSpPr/>
          <p:nvPr/>
        </p:nvSpPr>
        <p:spPr>
          <a:xfrm>
            <a:off x="4795971" y="4219921"/>
            <a:ext cx="576517" cy="576515"/>
          </a:xfrm>
          <a:prstGeom prst="ellipse">
            <a:avLst/>
          </a:prstGeom>
          <a:solidFill>
            <a:schemeClr val="accent1"/>
          </a:solidFill>
          <a:ln w="12700">
            <a:solidFill>
              <a:schemeClr val="accent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p:nvSpPr>
        <p:spPr>
          <a:xfrm>
            <a:off x="5516397" y="1331373"/>
            <a:ext cx="416865" cy="416865"/>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panose="020B0600000101010101" charset="-127"/>
              <a:ea typeface="Gulim" panose="020B0600000101010101" charset="-127"/>
            </a:endParaRPr>
          </a:p>
        </p:txBody>
      </p:sp>
      <p:sp>
        <p:nvSpPr>
          <p:cNvPr id="7" name="椭圆 6"/>
          <p:cNvSpPr/>
          <p:nvPr/>
        </p:nvSpPr>
        <p:spPr>
          <a:xfrm>
            <a:off x="2730945" y="2376322"/>
            <a:ext cx="372977" cy="372976"/>
          </a:xfrm>
          <a:prstGeom prst="ellipse">
            <a:avLst/>
          </a:prstGeom>
          <a:solidFill>
            <a:schemeClr val="accent1"/>
          </a:solidFill>
          <a:ln w="12700">
            <a:solidFill>
              <a:schemeClr val="accent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3604486" y="1416451"/>
            <a:ext cx="267201" cy="267200"/>
          </a:xfrm>
          <a:prstGeom prst="ellipse">
            <a:avLst/>
          </a:prstGeom>
          <a:solidFill>
            <a:schemeClr val="accent1"/>
          </a:solidFill>
          <a:ln w="12700">
            <a:solidFill>
              <a:schemeClr val="accent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2528042" y="3355876"/>
            <a:ext cx="925275" cy="925275"/>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panose="020B0600000101010101" charset="-127"/>
              <a:ea typeface="Gulim" panose="020B0600000101010101" charset="-127"/>
            </a:endParaRPr>
          </a:p>
        </p:txBody>
      </p:sp>
      <p:grpSp>
        <p:nvGrpSpPr>
          <p:cNvPr id="10" name="组合 9"/>
          <p:cNvGrpSpPr/>
          <p:nvPr/>
        </p:nvGrpSpPr>
        <p:grpSpPr>
          <a:xfrm>
            <a:off x="3662820" y="1954815"/>
            <a:ext cx="1896663" cy="1896663"/>
            <a:chOff x="2783084" y="2319911"/>
            <a:chExt cx="1896663" cy="1896663"/>
          </a:xfrm>
        </p:grpSpPr>
        <p:sp>
          <p:nvSpPr>
            <p:cNvPr id="11" name="椭圆 10"/>
            <p:cNvSpPr/>
            <p:nvPr/>
          </p:nvSpPr>
          <p:spPr>
            <a:xfrm>
              <a:off x="2783084" y="2319911"/>
              <a:ext cx="1896663" cy="1896663"/>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panose="020B0600000101010101" charset="-127"/>
                <a:ea typeface="Gulim" panose="020B0600000101010101" charset="-127"/>
              </a:endParaRPr>
            </a:p>
          </p:txBody>
        </p:sp>
        <p:sp>
          <p:nvSpPr>
            <p:cNvPr id="12" name="TextBox 66"/>
            <p:cNvSpPr txBox="1"/>
            <p:nvPr/>
          </p:nvSpPr>
          <p:spPr>
            <a:xfrm>
              <a:off x="3212683" y="2729633"/>
              <a:ext cx="1037465" cy="1077218"/>
            </a:xfrm>
            <a:prstGeom prst="rect">
              <a:avLst/>
            </a:prstGeom>
            <a:noFill/>
          </p:spPr>
          <p:txBody>
            <a:bodyPr wrap="none" rtlCol="0">
              <a:spAutoFit/>
            </a:bodyPr>
            <a:lstStyle>
              <a:defPPr>
                <a:defRPr lang="zh-CN"/>
              </a:defPPr>
              <a:lvl1pPr algn="ctr">
                <a:defRPr sz="6400">
                  <a:solidFill>
                    <a:schemeClr val="bg1"/>
                  </a:solidFill>
                  <a:effectLst>
                    <a:innerShdw blurRad="63500" dist="50800" dir="5400000">
                      <a:prstClr val="black">
                        <a:alpha val="50000"/>
                      </a:prstClr>
                    </a:innerShdw>
                  </a:effectLst>
                  <a:latin typeface="Impact" pitchFamily="34" charset="0"/>
                </a:defRPr>
              </a:lvl1pPr>
            </a:lstStyle>
            <a:p>
              <a:r>
                <a:rPr lang="en-US" altLang="zh-CN" dirty="0">
                  <a:solidFill>
                    <a:schemeClr val="accent1"/>
                  </a:solidFill>
                </a:rPr>
                <a:t>02</a:t>
              </a:r>
              <a:endParaRPr lang="zh-CN" altLang="en-US" dirty="0">
                <a:solidFill>
                  <a:schemeClr val="accent1"/>
                </a:solidFill>
              </a:endParaRPr>
            </a:p>
          </p:txBody>
        </p:sp>
      </p:grpSp>
      <p:sp>
        <p:nvSpPr>
          <p:cNvPr id="15" name="矩形 14"/>
          <p:cNvSpPr/>
          <p:nvPr/>
        </p:nvSpPr>
        <p:spPr>
          <a:xfrm>
            <a:off x="6248230" y="3127518"/>
            <a:ext cx="3736203" cy="1015663"/>
          </a:xfrm>
          <a:prstGeom prst="rect">
            <a:avLst/>
          </a:prstGeom>
          <a:noFill/>
        </p:spPr>
        <p:txBody>
          <a:bodyPr wrap="square" rtlCol="0" anchor="ctr">
            <a:spAutoFit/>
          </a:bodyPr>
          <a:lstStyle/>
          <a:p>
            <a:r>
              <a:rPr lang="zh-CN" altLang="en-US" sz="6000" b="1" spc="300" dirty="0">
                <a:solidFill>
                  <a:schemeClr val="accent1"/>
                </a:solidFill>
                <a:effectLst>
                  <a:innerShdw blurRad="76200" dist="63500" dir="18900000">
                    <a:prstClr val="black">
                      <a:alpha val="60000"/>
                    </a:prstClr>
                  </a:innerShdw>
                </a:effectLst>
                <a:latin typeface="+mj-ea"/>
                <a:ea typeface="+mj-ea"/>
              </a:rPr>
              <a:t>产品亮点</a:t>
            </a:r>
            <a:endParaRPr lang="en-US" altLang="zh-CN" sz="6000" b="1" spc="300" dirty="0">
              <a:solidFill>
                <a:schemeClr val="accent1"/>
              </a:solidFill>
              <a:effectLst>
                <a:innerShdw blurRad="76200" dist="63500" dir="18900000">
                  <a:prstClr val="black">
                    <a:alpha val="60000"/>
                  </a:prstClr>
                </a:innerShdw>
              </a:effectLst>
              <a:latin typeface="+mj-ea"/>
              <a:ea typeface="+mj-ea"/>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1384" y="6093296"/>
            <a:ext cx="1433242" cy="409498"/>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75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80000">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14:bounceEnd="80000">
                                          <p:cBhvr additive="base">
                                            <p:cTn id="11" dur="750" fill="hold"/>
                                            <p:tgtEl>
                                              <p:spTgt spid="3"/>
                                            </p:tgtEl>
                                            <p:attrNameLst>
                                              <p:attrName>ppt_x</p:attrName>
                                            </p:attrNameLst>
                                          </p:cBhvr>
                                          <p:tavLst>
                                            <p:tav tm="0">
                                              <p:val>
                                                <p:strVal val="1+#ppt_w/2"/>
                                              </p:val>
                                            </p:tav>
                                            <p:tav tm="100000">
                                              <p:val>
                                                <p:strVal val="#ppt_x"/>
                                              </p:val>
                                            </p:tav>
                                          </p:tavLst>
                                        </p:anim>
                                        <p:anim calcmode="lin" valueType="num" p14:bounceEnd="80000">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300" fill="hold"/>
                                            <p:tgtEl>
                                              <p:spTgt spid="9"/>
                                            </p:tgtEl>
                                            <p:attrNameLst>
                                              <p:attrName>ppt_w</p:attrName>
                                            </p:attrNameLst>
                                          </p:cBhvr>
                                          <p:tavLst>
                                            <p:tav tm="0">
                                              <p:val>
                                                <p:fltVal val="0"/>
                                              </p:val>
                                            </p:tav>
                                            <p:tav tm="100000">
                                              <p:val>
                                                <p:strVal val="#ppt_w"/>
                                              </p:val>
                                            </p:tav>
                                          </p:tavLst>
                                        </p:anim>
                                        <p:anim calcmode="lin" valueType="num">
                                          <p:cBhvr>
                                            <p:cTn id="16" dur="300" fill="hold"/>
                                            <p:tgtEl>
                                              <p:spTgt spid="9"/>
                                            </p:tgtEl>
                                            <p:attrNameLst>
                                              <p:attrName>ppt_h</p:attrName>
                                            </p:attrNameLst>
                                          </p:cBhvr>
                                          <p:tavLst>
                                            <p:tav tm="0">
                                              <p:val>
                                                <p:fltVal val="0"/>
                                              </p:val>
                                            </p:tav>
                                            <p:tav tm="100000">
                                              <p:val>
                                                <p:strVal val="#ppt_h"/>
                                              </p:val>
                                            </p:tav>
                                          </p:tavLst>
                                        </p:anim>
                                        <p:animEffect transition="in" filter="fade">
                                          <p:cBhvr>
                                            <p:cTn id="17" dur="300"/>
                                            <p:tgtEl>
                                              <p:spTgt spid="9"/>
                                            </p:tgtEl>
                                          </p:cBhvr>
                                        </p:animEffect>
                                      </p:childTnLst>
                                    </p:cTn>
                                  </p:par>
                                  <p:par>
                                    <p:cTn id="18" presetID="6" presetClass="emph" presetSubtype="0" autoRev="1" fill="hold" grpId="1" nodeType="withEffect">
                                      <p:stCondLst>
                                        <p:cond delay="800"/>
                                      </p:stCondLst>
                                      <p:childTnLst>
                                        <p:animScale>
                                          <p:cBhvr>
                                            <p:cTn id="19" dur="150" fill="hold"/>
                                            <p:tgtEl>
                                              <p:spTgt spid="9"/>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Effect transition="in" filter="fade">
                                          <p:cBhvr>
                                            <p:cTn id="24" dur="300"/>
                                            <p:tgtEl>
                                              <p:spTgt spid="10"/>
                                            </p:tgtEl>
                                          </p:cBhvr>
                                        </p:animEffect>
                                      </p:childTnLst>
                                    </p:cTn>
                                  </p:par>
                                  <p:par>
                                    <p:cTn id="25" presetID="6" presetClass="emph" presetSubtype="0" autoRev="1" fill="hold" nodeType="withEffect">
                                      <p:stCondLst>
                                        <p:cond delay="1100"/>
                                      </p:stCondLst>
                                      <p:childTnLst>
                                        <p:animScale>
                                          <p:cBhvr>
                                            <p:cTn id="26" dur="150" fill="hold"/>
                                            <p:tgtEl>
                                              <p:spTgt spid="10"/>
                                            </p:tgtEl>
                                          </p:cBhvr>
                                          <p:by x="110000" y="110000"/>
                                        </p:animScale>
                                      </p:childTnLst>
                                    </p:cTn>
                                  </p:par>
                                  <p:par>
                                    <p:cTn id="27" presetID="53" presetClass="entr" presetSubtype="16" fill="hold" grpId="0" nodeType="withEffect">
                                      <p:stCondLst>
                                        <p:cond delay="6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par>
                                    <p:cTn id="32" presetID="6" presetClass="emph" presetSubtype="0" autoRev="1" fill="hold" grpId="1" nodeType="withEffect">
                                      <p:stCondLst>
                                        <p:cond delay="900"/>
                                      </p:stCondLst>
                                      <p:childTnLst>
                                        <p:animScale>
                                          <p:cBhvr>
                                            <p:cTn id="33" dur="150" fill="hold"/>
                                            <p:tgtEl>
                                              <p:spTgt spid="5"/>
                                            </p:tgtEl>
                                          </p:cBhvr>
                                          <p:by x="110000" y="110000"/>
                                        </p:animScale>
                                      </p:childTnLst>
                                    </p:cTn>
                                  </p:par>
                                  <p:par>
                                    <p:cTn id="34" presetID="53" presetClass="entr" presetSubtype="16" fill="hold" grpId="0" nodeType="withEffect">
                                      <p:stCondLst>
                                        <p:cond delay="7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Effect transition="in" filter="fade">
                                          <p:cBhvr>
                                            <p:cTn id="38" dur="300"/>
                                            <p:tgtEl>
                                              <p:spTgt spid="7"/>
                                            </p:tgtEl>
                                          </p:cBhvr>
                                        </p:animEffect>
                                      </p:childTnLst>
                                    </p:cTn>
                                  </p:par>
                                  <p:par>
                                    <p:cTn id="39" presetID="6" presetClass="emph" presetSubtype="0" autoRev="1" fill="hold" grpId="1" nodeType="withEffect">
                                      <p:stCondLst>
                                        <p:cond delay="1000"/>
                                      </p:stCondLst>
                                      <p:childTnLst>
                                        <p:animScale>
                                          <p:cBhvr>
                                            <p:cTn id="40" dur="150" fill="hold"/>
                                            <p:tgtEl>
                                              <p:spTgt spid="7"/>
                                            </p:tgtEl>
                                          </p:cBhvr>
                                          <p:by x="110000" y="110000"/>
                                        </p:animScale>
                                      </p:childTnLst>
                                    </p:cTn>
                                  </p:par>
                                  <p:par>
                                    <p:cTn id="41" presetID="53" presetClass="entr" presetSubtype="16"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 calcmode="lin" valueType="num">
                                          <p:cBhvr>
                                            <p:cTn id="43" dur="300" fill="hold"/>
                                            <p:tgtEl>
                                              <p:spTgt spid="8"/>
                                            </p:tgtEl>
                                            <p:attrNameLst>
                                              <p:attrName>ppt_w</p:attrName>
                                            </p:attrNameLst>
                                          </p:cBhvr>
                                          <p:tavLst>
                                            <p:tav tm="0">
                                              <p:val>
                                                <p:fltVal val="0"/>
                                              </p:val>
                                            </p:tav>
                                            <p:tav tm="100000">
                                              <p:val>
                                                <p:strVal val="#ppt_w"/>
                                              </p:val>
                                            </p:tav>
                                          </p:tavLst>
                                        </p:anim>
                                        <p:anim calcmode="lin" valueType="num">
                                          <p:cBhvr>
                                            <p:cTn id="44" dur="300" fill="hold"/>
                                            <p:tgtEl>
                                              <p:spTgt spid="8"/>
                                            </p:tgtEl>
                                            <p:attrNameLst>
                                              <p:attrName>ppt_h</p:attrName>
                                            </p:attrNameLst>
                                          </p:cBhvr>
                                          <p:tavLst>
                                            <p:tav tm="0">
                                              <p:val>
                                                <p:fltVal val="0"/>
                                              </p:val>
                                            </p:tav>
                                            <p:tav tm="100000">
                                              <p:val>
                                                <p:strVal val="#ppt_h"/>
                                              </p:val>
                                            </p:tav>
                                          </p:tavLst>
                                        </p:anim>
                                        <p:animEffect transition="in" filter="fade">
                                          <p:cBhvr>
                                            <p:cTn id="45" dur="300"/>
                                            <p:tgtEl>
                                              <p:spTgt spid="8"/>
                                            </p:tgtEl>
                                          </p:cBhvr>
                                        </p:animEffect>
                                      </p:childTnLst>
                                    </p:cTn>
                                  </p:par>
                                  <p:par>
                                    <p:cTn id="46" presetID="6" presetClass="emph" presetSubtype="0" autoRev="1" fill="hold" grpId="1" nodeType="withEffect">
                                      <p:stCondLst>
                                        <p:cond delay="1300"/>
                                      </p:stCondLst>
                                      <p:childTnLst>
                                        <p:animScale>
                                          <p:cBhvr>
                                            <p:cTn id="47" dur="150" fill="hold"/>
                                            <p:tgtEl>
                                              <p:spTgt spid="8"/>
                                            </p:tgtEl>
                                          </p:cBhvr>
                                          <p:by x="110000" y="110000"/>
                                        </p:animScale>
                                      </p:childTnLst>
                                    </p:cTn>
                                  </p:par>
                                  <p:par>
                                    <p:cTn id="48" presetID="53" presetClass="entr" presetSubtype="16" fill="hold" grpId="0" nodeType="withEffect">
                                      <p:stCondLst>
                                        <p:cond delay="1100"/>
                                      </p:stCondLst>
                                      <p:childTnLst>
                                        <p:set>
                                          <p:cBhvr>
                                            <p:cTn id="49" dur="1" fill="hold">
                                              <p:stCondLst>
                                                <p:cond delay="0"/>
                                              </p:stCondLst>
                                            </p:cTn>
                                            <p:tgtEl>
                                              <p:spTgt spid="6"/>
                                            </p:tgtEl>
                                            <p:attrNameLst>
                                              <p:attrName>style.visibility</p:attrName>
                                            </p:attrNameLst>
                                          </p:cBhvr>
                                          <p:to>
                                            <p:strVal val="visible"/>
                                          </p:to>
                                        </p:set>
                                        <p:anim calcmode="lin" valueType="num">
                                          <p:cBhvr>
                                            <p:cTn id="50" dur="300" fill="hold"/>
                                            <p:tgtEl>
                                              <p:spTgt spid="6"/>
                                            </p:tgtEl>
                                            <p:attrNameLst>
                                              <p:attrName>ppt_w</p:attrName>
                                            </p:attrNameLst>
                                          </p:cBhvr>
                                          <p:tavLst>
                                            <p:tav tm="0">
                                              <p:val>
                                                <p:fltVal val="0"/>
                                              </p:val>
                                            </p:tav>
                                            <p:tav tm="100000">
                                              <p:val>
                                                <p:strVal val="#ppt_w"/>
                                              </p:val>
                                            </p:tav>
                                          </p:tavLst>
                                        </p:anim>
                                        <p:anim calcmode="lin" valueType="num">
                                          <p:cBhvr>
                                            <p:cTn id="51" dur="300" fill="hold"/>
                                            <p:tgtEl>
                                              <p:spTgt spid="6"/>
                                            </p:tgtEl>
                                            <p:attrNameLst>
                                              <p:attrName>ppt_h</p:attrName>
                                            </p:attrNameLst>
                                          </p:cBhvr>
                                          <p:tavLst>
                                            <p:tav tm="0">
                                              <p:val>
                                                <p:fltVal val="0"/>
                                              </p:val>
                                            </p:tav>
                                            <p:tav tm="100000">
                                              <p:val>
                                                <p:strVal val="#ppt_h"/>
                                              </p:val>
                                            </p:tav>
                                          </p:tavLst>
                                        </p:anim>
                                        <p:animEffect transition="in" filter="fade">
                                          <p:cBhvr>
                                            <p:cTn id="52" dur="300"/>
                                            <p:tgtEl>
                                              <p:spTgt spid="6"/>
                                            </p:tgtEl>
                                          </p:cBhvr>
                                        </p:animEffect>
                                      </p:childTnLst>
                                    </p:cTn>
                                  </p:par>
                                  <p:par>
                                    <p:cTn id="53" presetID="6" presetClass="emph" presetSubtype="0" autoRev="1" fill="hold" grpId="1" nodeType="withEffect">
                                      <p:stCondLst>
                                        <p:cond delay="1400"/>
                                      </p:stCondLst>
                                      <p:childTnLst>
                                        <p:animScale>
                                          <p:cBhvr>
                                            <p:cTn id="54"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300" fill="hold"/>
                                            <p:tgtEl>
                                              <p:spTgt spid="9"/>
                                            </p:tgtEl>
                                            <p:attrNameLst>
                                              <p:attrName>ppt_w</p:attrName>
                                            </p:attrNameLst>
                                          </p:cBhvr>
                                          <p:tavLst>
                                            <p:tav tm="0">
                                              <p:val>
                                                <p:fltVal val="0"/>
                                              </p:val>
                                            </p:tav>
                                            <p:tav tm="100000">
                                              <p:val>
                                                <p:strVal val="#ppt_w"/>
                                              </p:val>
                                            </p:tav>
                                          </p:tavLst>
                                        </p:anim>
                                        <p:anim calcmode="lin" valueType="num">
                                          <p:cBhvr>
                                            <p:cTn id="16" dur="300" fill="hold"/>
                                            <p:tgtEl>
                                              <p:spTgt spid="9"/>
                                            </p:tgtEl>
                                            <p:attrNameLst>
                                              <p:attrName>ppt_h</p:attrName>
                                            </p:attrNameLst>
                                          </p:cBhvr>
                                          <p:tavLst>
                                            <p:tav tm="0">
                                              <p:val>
                                                <p:fltVal val="0"/>
                                              </p:val>
                                            </p:tav>
                                            <p:tav tm="100000">
                                              <p:val>
                                                <p:strVal val="#ppt_h"/>
                                              </p:val>
                                            </p:tav>
                                          </p:tavLst>
                                        </p:anim>
                                        <p:animEffect transition="in" filter="fade">
                                          <p:cBhvr>
                                            <p:cTn id="17" dur="300"/>
                                            <p:tgtEl>
                                              <p:spTgt spid="9"/>
                                            </p:tgtEl>
                                          </p:cBhvr>
                                        </p:animEffect>
                                      </p:childTnLst>
                                    </p:cTn>
                                  </p:par>
                                  <p:par>
                                    <p:cTn id="18" presetID="6" presetClass="emph" presetSubtype="0" autoRev="1" fill="hold" grpId="1" nodeType="withEffect">
                                      <p:stCondLst>
                                        <p:cond delay="800"/>
                                      </p:stCondLst>
                                      <p:childTnLst>
                                        <p:animScale>
                                          <p:cBhvr>
                                            <p:cTn id="19" dur="150" fill="hold"/>
                                            <p:tgtEl>
                                              <p:spTgt spid="9"/>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Effect transition="in" filter="fade">
                                          <p:cBhvr>
                                            <p:cTn id="24" dur="300"/>
                                            <p:tgtEl>
                                              <p:spTgt spid="10"/>
                                            </p:tgtEl>
                                          </p:cBhvr>
                                        </p:animEffect>
                                      </p:childTnLst>
                                    </p:cTn>
                                  </p:par>
                                  <p:par>
                                    <p:cTn id="25" presetID="6" presetClass="emph" presetSubtype="0" autoRev="1" fill="hold" nodeType="withEffect">
                                      <p:stCondLst>
                                        <p:cond delay="1100"/>
                                      </p:stCondLst>
                                      <p:childTnLst>
                                        <p:animScale>
                                          <p:cBhvr>
                                            <p:cTn id="26" dur="150" fill="hold"/>
                                            <p:tgtEl>
                                              <p:spTgt spid="10"/>
                                            </p:tgtEl>
                                          </p:cBhvr>
                                          <p:by x="110000" y="110000"/>
                                        </p:animScale>
                                      </p:childTnLst>
                                    </p:cTn>
                                  </p:par>
                                  <p:par>
                                    <p:cTn id="27" presetID="53" presetClass="entr" presetSubtype="16" fill="hold" grpId="0" nodeType="withEffect">
                                      <p:stCondLst>
                                        <p:cond delay="6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par>
                                    <p:cTn id="32" presetID="6" presetClass="emph" presetSubtype="0" autoRev="1" fill="hold" grpId="1" nodeType="withEffect">
                                      <p:stCondLst>
                                        <p:cond delay="900"/>
                                      </p:stCondLst>
                                      <p:childTnLst>
                                        <p:animScale>
                                          <p:cBhvr>
                                            <p:cTn id="33" dur="150" fill="hold"/>
                                            <p:tgtEl>
                                              <p:spTgt spid="5"/>
                                            </p:tgtEl>
                                          </p:cBhvr>
                                          <p:by x="110000" y="110000"/>
                                        </p:animScale>
                                      </p:childTnLst>
                                    </p:cTn>
                                  </p:par>
                                  <p:par>
                                    <p:cTn id="34" presetID="53" presetClass="entr" presetSubtype="16" fill="hold" grpId="0" nodeType="withEffect">
                                      <p:stCondLst>
                                        <p:cond delay="7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Effect transition="in" filter="fade">
                                          <p:cBhvr>
                                            <p:cTn id="38" dur="300"/>
                                            <p:tgtEl>
                                              <p:spTgt spid="7"/>
                                            </p:tgtEl>
                                          </p:cBhvr>
                                        </p:animEffect>
                                      </p:childTnLst>
                                    </p:cTn>
                                  </p:par>
                                  <p:par>
                                    <p:cTn id="39" presetID="6" presetClass="emph" presetSubtype="0" autoRev="1" fill="hold" grpId="1" nodeType="withEffect">
                                      <p:stCondLst>
                                        <p:cond delay="1000"/>
                                      </p:stCondLst>
                                      <p:childTnLst>
                                        <p:animScale>
                                          <p:cBhvr>
                                            <p:cTn id="40" dur="150" fill="hold"/>
                                            <p:tgtEl>
                                              <p:spTgt spid="7"/>
                                            </p:tgtEl>
                                          </p:cBhvr>
                                          <p:by x="110000" y="110000"/>
                                        </p:animScale>
                                      </p:childTnLst>
                                    </p:cTn>
                                  </p:par>
                                  <p:par>
                                    <p:cTn id="41" presetID="53" presetClass="entr" presetSubtype="16"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 calcmode="lin" valueType="num">
                                          <p:cBhvr>
                                            <p:cTn id="43" dur="300" fill="hold"/>
                                            <p:tgtEl>
                                              <p:spTgt spid="8"/>
                                            </p:tgtEl>
                                            <p:attrNameLst>
                                              <p:attrName>ppt_w</p:attrName>
                                            </p:attrNameLst>
                                          </p:cBhvr>
                                          <p:tavLst>
                                            <p:tav tm="0">
                                              <p:val>
                                                <p:fltVal val="0"/>
                                              </p:val>
                                            </p:tav>
                                            <p:tav tm="100000">
                                              <p:val>
                                                <p:strVal val="#ppt_w"/>
                                              </p:val>
                                            </p:tav>
                                          </p:tavLst>
                                        </p:anim>
                                        <p:anim calcmode="lin" valueType="num">
                                          <p:cBhvr>
                                            <p:cTn id="44" dur="300" fill="hold"/>
                                            <p:tgtEl>
                                              <p:spTgt spid="8"/>
                                            </p:tgtEl>
                                            <p:attrNameLst>
                                              <p:attrName>ppt_h</p:attrName>
                                            </p:attrNameLst>
                                          </p:cBhvr>
                                          <p:tavLst>
                                            <p:tav tm="0">
                                              <p:val>
                                                <p:fltVal val="0"/>
                                              </p:val>
                                            </p:tav>
                                            <p:tav tm="100000">
                                              <p:val>
                                                <p:strVal val="#ppt_h"/>
                                              </p:val>
                                            </p:tav>
                                          </p:tavLst>
                                        </p:anim>
                                        <p:animEffect transition="in" filter="fade">
                                          <p:cBhvr>
                                            <p:cTn id="45" dur="300"/>
                                            <p:tgtEl>
                                              <p:spTgt spid="8"/>
                                            </p:tgtEl>
                                          </p:cBhvr>
                                        </p:animEffect>
                                      </p:childTnLst>
                                    </p:cTn>
                                  </p:par>
                                  <p:par>
                                    <p:cTn id="46" presetID="6" presetClass="emph" presetSubtype="0" autoRev="1" fill="hold" grpId="1" nodeType="withEffect">
                                      <p:stCondLst>
                                        <p:cond delay="1300"/>
                                      </p:stCondLst>
                                      <p:childTnLst>
                                        <p:animScale>
                                          <p:cBhvr>
                                            <p:cTn id="47" dur="150" fill="hold"/>
                                            <p:tgtEl>
                                              <p:spTgt spid="8"/>
                                            </p:tgtEl>
                                          </p:cBhvr>
                                          <p:by x="110000" y="110000"/>
                                        </p:animScale>
                                      </p:childTnLst>
                                    </p:cTn>
                                  </p:par>
                                  <p:par>
                                    <p:cTn id="48" presetID="53" presetClass="entr" presetSubtype="16" fill="hold" grpId="0" nodeType="withEffect">
                                      <p:stCondLst>
                                        <p:cond delay="1100"/>
                                      </p:stCondLst>
                                      <p:childTnLst>
                                        <p:set>
                                          <p:cBhvr>
                                            <p:cTn id="49" dur="1" fill="hold">
                                              <p:stCondLst>
                                                <p:cond delay="0"/>
                                              </p:stCondLst>
                                            </p:cTn>
                                            <p:tgtEl>
                                              <p:spTgt spid="6"/>
                                            </p:tgtEl>
                                            <p:attrNameLst>
                                              <p:attrName>style.visibility</p:attrName>
                                            </p:attrNameLst>
                                          </p:cBhvr>
                                          <p:to>
                                            <p:strVal val="visible"/>
                                          </p:to>
                                        </p:set>
                                        <p:anim calcmode="lin" valueType="num">
                                          <p:cBhvr>
                                            <p:cTn id="50" dur="300" fill="hold"/>
                                            <p:tgtEl>
                                              <p:spTgt spid="6"/>
                                            </p:tgtEl>
                                            <p:attrNameLst>
                                              <p:attrName>ppt_w</p:attrName>
                                            </p:attrNameLst>
                                          </p:cBhvr>
                                          <p:tavLst>
                                            <p:tav tm="0">
                                              <p:val>
                                                <p:fltVal val="0"/>
                                              </p:val>
                                            </p:tav>
                                            <p:tav tm="100000">
                                              <p:val>
                                                <p:strVal val="#ppt_w"/>
                                              </p:val>
                                            </p:tav>
                                          </p:tavLst>
                                        </p:anim>
                                        <p:anim calcmode="lin" valueType="num">
                                          <p:cBhvr>
                                            <p:cTn id="51" dur="300" fill="hold"/>
                                            <p:tgtEl>
                                              <p:spTgt spid="6"/>
                                            </p:tgtEl>
                                            <p:attrNameLst>
                                              <p:attrName>ppt_h</p:attrName>
                                            </p:attrNameLst>
                                          </p:cBhvr>
                                          <p:tavLst>
                                            <p:tav tm="0">
                                              <p:val>
                                                <p:fltVal val="0"/>
                                              </p:val>
                                            </p:tav>
                                            <p:tav tm="100000">
                                              <p:val>
                                                <p:strVal val="#ppt_h"/>
                                              </p:val>
                                            </p:tav>
                                          </p:tavLst>
                                        </p:anim>
                                        <p:animEffect transition="in" filter="fade">
                                          <p:cBhvr>
                                            <p:cTn id="52" dur="300"/>
                                            <p:tgtEl>
                                              <p:spTgt spid="6"/>
                                            </p:tgtEl>
                                          </p:cBhvr>
                                        </p:animEffect>
                                      </p:childTnLst>
                                    </p:cTn>
                                  </p:par>
                                  <p:par>
                                    <p:cTn id="53" presetID="6" presetClass="emph" presetSubtype="0" autoRev="1" fill="hold" grpId="1" nodeType="withEffect">
                                      <p:stCondLst>
                                        <p:cond delay="1400"/>
                                      </p:stCondLst>
                                      <p:childTnLst>
                                        <p:animScale>
                                          <p:cBhvr>
                                            <p:cTn id="54"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35595" y="264236"/>
            <a:ext cx="5794399" cy="461665"/>
          </a:xfrm>
        </p:spPr>
        <p:txBody>
          <a:bodyPr/>
          <a:lstStyle/>
          <a:p>
            <a:r>
              <a:rPr lang="zh-CN" altLang="en-US" dirty="0" smtClean="0"/>
              <a:t>产品亮点</a:t>
            </a:r>
            <a:endParaRPr lang="zh-CN" altLang="en-US" dirty="0"/>
          </a:p>
        </p:txBody>
      </p:sp>
      <p:grpSp>
        <p:nvGrpSpPr>
          <p:cNvPr id="3" name="组合 2"/>
          <p:cNvGrpSpPr/>
          <p:nvPr/>
        </p:nvGrpSpPr>
        <p:grpSpPr>
          <a:xfrm>
            <a:off x="4793472" y="1237285"/>
            <a:ext cx="2559051" cy="4170811"/>
            <a:chOff x="913011" y="764704"/>
            <a:chExt cx="2812732" cy="4381289"/>
          </a:xfrm>
        </p:grpSpPr>
        <p:grpSp>
          <p:nvGrpSpPr>
            <p:cNvPr id="4" name="组合 3"/>
            <p:cNvGrpSpPr/>
            <p:nvPr/>
          </p:nvGrpSpPr>
          <p:grpSpPr>
            <a:xfrm>
              <a:off x="1747692" y="4222426"/>
              <a:ext cx="1289708" cy="923567"/>
              <a:chOff x="4350532" y="1811995"/>
              <a:chExt cx="3661868" cy="2622287"/>
            </a:xfrm>
          </p:grpSpPr>
          <p:sp>
            <p:nvSpPr>
              <p:cNvPr id="121"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2"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3"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4"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5" name="组合 124"/>
              <p:cNvGrpSpPr/>
              <p:nvPr/>
            </p:nvGrpSpPr>
            <p:grpSpPr>
              <a:xfrm>
                <a:off x="4350532" y="1811995"/>
                <a:ext cx="3661868" cy="598986"/>
                <a:chOff x="4350532" y="2259168"/>
                <a:chExt cx="3661868" cy="598986"/>
              </a:xfrm>
            </p:grpSpPr>
            <p:sp>
              <p:nvSpPr>
                <p:cNvPr id="140" name="Freeform 35"/>
                <p:cNvSpPr/>
                <p:nvPr/>
              </p:nvSpPr>
              <p:spPr bwMode="auto">
                <a:xfrm>
                  <a:off x="4466938" y="2451775"/>
                  <a:ext cx="3396348" cy="406379"/>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1" name="Freeform 40"/>
                <p:cNvSpPr/>
                <p:nvPr/>
              </p:nvSpPr>
              <p:spPr bwMode="auto">
                <a:xfrm>
                  <a:off x="4376932" y="2259168"/>
                  <a:ext cx="3570004" cy="238630"/>
                </a:xfrm>
                <a:custGeom>
                  <a:avLst/>
                  <a:gdLst>
                    <a:gd name="T0" fmla="*/ 153 w 2559"/>
                    <a:gd name="T1" fmla="*/ 7 h 171"/>
                    <a:gd name="T2" fmla="*/ 1 w 2559"/>
                    <a:gd name="T3" fmla="*/ 92 h 171"/>
                    <a:gd name="T4" fmla="*/ 144 w 2559"/>
                    <a:gd name="T5" fmla="*/ 171 h 171"/>
                    <a:gd name="T6" fmla="*/ 2399 w 2559"/>
                    <a:gd name="T7" fmla="*/ 171 h 171"/>
                    <a:gd name="T8" fmla="*/ 2551 w 2559"/>
                    <a:gd name="T9" fmla="*/ 94 h 171"/>
                    <a:gd name="T10" fmla="*/ 2399 w 2559"/>
                    <a:gd name="T11" fmla="*/ 7 h 171"/>
                    <a:gd name="T12" fmla="*/ 2398 w 2559"/>
                    <a:gd name="T13" fmla="*/ 7 h 171"/>
                    <a:gd name="T14" fmla="*/ 2399 w 2559"/>
                    <a:gd name="T15" fmla="*/ 7 h 171"/>
                    <a:gd name="T16" fmla="*/ 153 w 2559"/>
                    <a:gd name="T1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vert="horz" wrap="square" lIns="91440" tIns="45720" rIns="91440" bIns="45720" numCol="1" anchor="t" anchorCtr="0" compatLnSpc="1"/>
                <a:lstStyle/>
                <a:p>
                  <a:endParaRPr lang="zh-CN" altLang="en-US"/>
                </a:p>
              </p:txBody>
            </p:sp>
            <p:sp>
              <p:nvSpPr>
                <p:cNvPr id="142" name="矩形 2788"/>
                <p:cNvSpPr/>
                <p:nvPr/>
              </p:nvSpPr>
              <p:spPr>
                <a:xfrm>
                  <a:off x="4350532" y="2274408"/>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6" name="组合 125"/>
              <p:cNvGrpSpPr/>
              <p:nvPr/>
            </p:nvGrpSpPr>
            <p:grpSpPr>
              <a:xfrm>
                <a:off x="4513666" y="2274205"/>
                <a:ext cx="3282939" cy="340225"/>
                <a:chOff x="4513666" y="2710466"/>
                <a:chExt cx="3282939" cy="340225"/>
              </a:xfrm>
            </p:grpSpPr>
            <p:sp>
              <p:nvSpPr>
                <p:cNvPr id="138"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9"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7" name="组合 126"/>
              <p:cNvGrpSpPr/>
              <p:nvPr/>
            </p:nvGrpSpPr>
            <p:grpSpPr>
              <a:xfrm>
                <a:off x="4513666" y="2657696"/>
                <a:ext cx="3282939" cy="340225"/>
                <a:chOff x="4513666" y="2710466"/>
                <a:chExt cx="3282939" cy="340225"/>
              </a:xfrm>
            </p:grpSpPr>
            <p:sp>
              <p:nvSpPr>
                <p:cNvPr id="136"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7"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 name="Freeform 37"/>
              <p:cNvSpPr/>
              <p:nvPr/>
            </p:nvSpPr>
            <p:spPr bwMode="auto">
              <a:xfrm>
                <a:off x="4438213" y="2463286"/>
                <a:ext cx="3464275"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9" name="组合 128"/>
              <p:cNvGrpSpPr/>
              <p:nvPr/>
            </p:nvGrpSpPr>
            <p:grpSpPr>
              <a:xfrm>
                <a:off x="4513666" y="3041297"/>
                <a:ext cx="3282939" cy="340225"/>
                <a:chOff x="4513666" y="2710466"/>
                <a:chExt cx="3282939" cy="340225"/>
              </a:xfrm>
            </p:grpSpPr>
            <p:sp>
              <p:nvSpPr>
                <p:cNvPr id="134"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5" name="矩形 2788"/>
                <p:cNvSpPr/>
                <p:nvPr/>
              </p:nvSpPr>
              <p:spPr>
                <a:xfrm rot="21348992">
                  <a:off x="4628996" y="2777337"/>
                  <a:ext cx="3125315" cy="193464"/>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0"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1"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2" name="Freeform 38"/>
              <p:cNvSpPr/>
              <p:nvPr/>
            </p:nvSpPr>
            <p:spPr bwMode="auto">
              <a:xfrm rot="1313089">
                <a:off x="4499718" y="3552380"/>
                <a:ext cx="3266399"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3" name="Freeform 39"/>
              <p:cNvSpPr/>
              <p:nvPr/>
            </p:nvSpPr>
            <p:spPr bwMode="auto">
              <a:xfrm>
                <a:off x="4968446" y="4105279"/>
                <a:ext cx="2382168" cy="329003"/>
              </a:xfrm>
              <a:custGeom>
                <a:avLst/>
                <a:gdLst>
                  <a:gd name="T0" fmla="*/ 0 w 1707"/>
                  <a:gd name="T1" fmla="*/ 0 h 236"/>
                  <a:gd name="T2" fmla="*/ 82 w 1707"/>
                  <a:gd name="T3" fmla="*/ 104 h 236"/>
                  <a:gd name="T4" fmla="*/ 181 w 1707"/>
                  <a:gd name="T5" fmla="*/ 191 h 236"/>
                  <a:gd name="T6" fmla="*/ 857 w 1707"/>
                  <a:gd name="T7" fmla="*/ 231 h 236"/>
                  <a:gd name="T8" fmla="*/ 1524 w 1707"/>
                  <a:gd name="T9" fmla="*/ 192 h 236"/>
                  <a:gd name="T10" fmla="*/ 1553 w 1707"/>
                  <a:gd name="T11" fmla="*/ 159 h 236"/>
                  <a:gd name="T12" fmla="*/ 1675 w 1707"/>
                  <a:gd name="T13" fmla="*/ 55 h 236"/>
                  <a:gd name="T14" fmla="*/ 1707 w 1707"/>
                  <a:gd name="T15" fmla="*/ 0 h 236"/>
                  <a:gd name="T16" fmla="*/ 0 w 1707"/>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vert="horz" wrap="square" lIns="91440" tIns="45720" rIns="91440" bIns="45720" numCol="1" anchor="t" anchorCtr="0" compatLnSpc="1"/>
              <a:lstStyle/>
              <a:p>
                <a:endParaRPr lang="zh-CN" altLang="en-US"/>
              </a:p>
            </p:txBody>
          </p:sp>
        </p:grpSp>
        <p:sp>
          <p:nvSpPr>
            <p:cNvPr id="5" name="Oval 129"/>
            <p:cNvSpPr>
              <a:spLocks noChangeArrowheads="1"/>
            </p:cNvSpPr>
            <p:nvPr/>
          </p:nvSpPr>
          <p:spPr bwMode="auto">
            <a:xfrm>
              <a:off x="3463805" y="2219759"/>
              <a:ext cx="261938" cy="261938"/>
            </a:xfrm>
            <a:prstGeom prst="ellipse">
              <a:avLst/>
            </a:prstGeom>
            <a:gradFill>
              <a:gsLst>
                <a:gs pos="0">
                  <a:srgbClr val="0E1A40"/>
                </a:gs>
                <a:gs pos="100000">
                  <a:srgbClr val="2F5EB0"/>
                </a:gs>
              </a:gsLst>
              <a:lin ang="138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AutoShape 291"/>
            <p:cNvSpPr>
              <a:spLocks noChangeAspect="1" noChangeArrowheads="1" noTextEdit="1"/>
            </p:cNvSpPr>
            <p:nvPr/>
          </p:nvSpPr>
          <p:spPr bwMode="auto">
            <a:xfrm>
              <a:off x="913011" y="764704"/>
              <a:ext cx="2806701"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293"/>
            <p:cNvSpPr>
              <a:spLocks noChangeArrowheads="1"/>
            </p:cNvSpPr>
            <p:nvPr/>
          </p:nvSpPr>
          <p:spPr bwMode="auto">
            <a:xfrm>
              <a:off x="2306836" y="3182467"/>
              <a:ext cx="26988" cy="857250"/>
            </a:xfrm>
            <a:prstGeom prst="rect">
              <a:avLst/>
            </a:prstGeom>
            <a:solidFill>
              <a:srgbClr val="2F5E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Freeform 294"/>
            <p:cNvSpPr/>
            <p:nvPr/>
          </p:nvSpPr>
          <p:spPr bwMode="auto">
            <a:xfrm>
              <a:off x="2316361" y="4023842"/>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95"/>
            <p:cNvSpPr/>
            <p:nvPr/>
          </p:nvSpPr>
          <p:spPr bwMode="auto">
            <a:xfrm>
              <a:off x="2021086" y="3652367"/>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96"/>
            <p:cNvSpPr/>
            <p:nvPr/>
          </p:nvSpPr>
          <p:spPr bwMode="auto">
            <a:xfrm>
              <a:off x="2300486" y="3696817"/>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7"/>
            <p:cNvSpPr/>
            <p:nvPr/>
          </p:nvSpPr>
          <p:spPr bwMode="auto">
            <a:xfrm>
              <a:off x="1694061" y="4031779"/>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98"/>
            <p:cNvSpPr/>
            <p:nvPr/>
          </p:nvSpPr>
          <p:spPr bwMode="auto">
            <a:xfrm>
              <a:off x="1554361" y="3595217"/>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99"/>
            <p:cNvSpPr/>
            <p:nvPr/>
          </p:nvSpPr>
          <p:spPr bwMode="auto">
            <a:xfrm>
              <a:off x="1679774" y="3657129"/>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00"/>
            <p:cNvSpPr/>
            <p:nvPr/>
          </p:nvSpPr>
          <p:spPr bwMode="auto">
            <a:xfrm>
              <a:off x="1557536" y="3584104"/>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1"/>
            <p:cNvSpPr/>
            <p:nvPr/>
          </p:nvSpPr>
          <p:spPr bwMode="auto">
            <a:xfrm>
              <a:off x="2019499" y="3182467"/>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02"/>
            <p:cNvSpPr/>
            <p:nvPr/>
          </p:nvSpPr>
          <p:spPr bwMode="auto">
            <a:xfrm>
              <a:off x="2729112" y="3439642"/>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03"/>
            <p:cNvSpPr/>
            <p:nvPr/>
          </p:nvSpPr>
          <p:spPr bwMode="auto">
            <a:xfrm>
              <a:off x="2706887" y="3709517"/>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4"/>
            <p:cNvSpPr/>
            <p:nvPr/>
          </p:nvSpPr>
          <p:spPr bwMode="auto">
            <a:xfrm>
              <a:off x="2035374" y="3631729"/>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5"/>
            <p:cNvSpPr/>
            <p:nvPr/>
          </p:nvSpPr>
          <p:spPr bwMode="auto">
            <a:xfrm>
              <a:off x="2714824" y="3239617"/>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06"/>
            <p:cNvSpPr/>
            <p:nvPr/>
          </p:nvSpPr>
          <p:spPr bwMode="auto">
            <a:xfrm>
              <a:off x="2725937" y="3682529"/>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07"/>
            <p:cNvSpPr/>
            <p:nvPr/>
          </p:nvSpPr>
          <p:spPr bwMode="auto">
            <a:xfrm>
              <a:off x="2719587" y="3976217"/>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8"/>
            <p:cNvSpPr/>
            <p:nvPr/>
          </p:nvSpPr>
          <p:spPr bwMode="auto">
            <a:xfrm>
              <a:off x="3024387" y="3452342"/>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9"/>
            <p:cNvSpPr/>
            <p:nvPr/>
          </p:nvSpPr>
          <p:spPr bwMode="auto">
            <a:xfrm>
              <a:off x="3092649" y="2964979"/>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10"/>
            <p:cNvSpPr/>
            <p:nvPr/>
          </p:nvSpPr>
          <p:spPr bwMode="auto">
            <a:xfrm>
              <a:off x="3300612" y="2364904"/>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11"/>
            <p:cNvSpPr/>
            <p:nvPr/>
          </p:nvSpPr>
          <p:spPr bwMode="auto">
            <a:xfrm>
              <a:off x="2998987" y="2634779"/>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12"/>
            <p:cNvSpPr/>
            <p:nvPr/>
          </p:nvSpPr>
          <p:spPr bwMode="auto">
            <a:xfrm>
              <a:off x="2719587" y="2634779"/>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13"/>
            <p:cNvSpPr/>
            <p:nvPr/>
          </p:nvSpPr>
          <p:spPr bwMode="auto">
            <a:xfrm>
              <a:off x="2317949" y="3172942"/>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4"/>
            <p:cNvSpPr/>
            <p:nvPr/>
          </p:nvSpPr>
          <p:spPr bwMode="auto">
            <a:xfrm>
              <a:off x="2729112" y="3228504"/>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5"/>
            <p:cNvSpPr/>
            <p:nvPr/>
          </p:nvSpPr>
          <p:spPr bwMode="auto">
            <a:xfrm>
              <a:off x="2733874" y="2958629"/>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6"/>
            <p:cNvSpPr/>
            <p:nvPr/>
          </p:nvSpPr>
          <p:spPr bwMode="auto">
            <a:xfrm>
              <a:off x="2638624" y="2739554"/>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7"/>
            <p:cNvSpPr/>
            <p:nvPr/>
          </p:nvSpPr>
          <p:spPr bwMode="auto">
            <a:xfrm>
              <a:off x="2303661" y="2747492"/>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18"/>
            <p:cNvSpPr/>
            <p:nvPr/>
          </p:nvSpPr>
          <p:spPr bwMode="auto">
            <a:xfrm>
              <a:off x="2276674" y="2072804"/>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9"/>
            <p:cNvSpPr/>
            <p:nvPr/>
          </p:nvSpPr>
          <p:spPr bwMode="auto">
            <a:xfrm>
              <a:off x="2322712" y="2723679"/>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0"/>
            <p:cNvSpPr/>
            <p:nvPr/>
          </p:nvSpPr>
          <p:spPr bwMode="auto">
            <a:xfrm>
              <a:off x="1846461" y="2755429"/>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1"/>
            <p:cNvSpPr/>
            <p:nvPr/>
          </p:nvSpPr>
          <p:spPr bwMode="auto">
            <a:xfrm>
              <a:off x="1551186" y="3058642"/>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22"/>
            <p:cNvSpPr/>
            <p:nvPr/>
          </p:nvSpPr>
          <p:spPr bwMode="auto">
            <a:xfrm>
              <a:off x="1557536" y="3177704"/>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3"/>
            <p:cNvSpPr/>
            <p:nvPr/>
          </p:nvSpPr>
          <p:spPr bwMode="auto">
            <a:xfrm>
              <a:off x="1844874" y="3058642"/>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4"/>
            <p:cNvSpPr/>
            <p:nvPr/>
          </p:nvSpPr>
          <p:spPr bwMode="auto">
            <a:xfrm>
              <a:off x="1163836" y="2768129"/>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5"/>
            <p:cNvSpPr/>
            <p:nvPr/>
          </p:nvSpPr>
          <p:spPr bwMode="auto">
            <a:xfrm>
              <a:off x="990799" y="1925167"/>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26"/>
            <p:cNvSpPr/>
            <p:nvPr/>
          </p:nvSpPr>
          <p:spPr bwMode="auto">
            <a:xfrm>
              <a:off x="997149" y="1923579"/>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7"/>
            <p:cNvSpPr/>
            <p:nvPr/>
          </p:nvSpPr>
          <p:spPr bwMode="auto">
            <a:xfrm>
              <a:off x="1160661" y="2241079"/>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28"/>
            <p:cNvSpPr/>
            <p:nvPr/>
          </p:nvSpPr>
          <p:spPr bwMode="auto">
            <a:xfrm>
              <a:off x="1371799" y="2229967"/>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29"/>
            <p:cNvSpPr/>
            <p:nvPr/>
          </p:nvSpPr>
          <p:spPr bwMode="auto">
            <a:xfrm>
              <a:off x="1763911" y="2461742"/>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30"/>
            <p:cNvSpPr/>
            <p:nvPr/>
          </p:nvSpPr>
          <p:spPr bwMode="auto">
            <a:xfrm>
              <a:off x="1778199" y="2453804"/>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31"/>
            <p:cNvSpPr/>
            <p:nvPr/>
          </p:nvSpPr>
          <p:spPr bwMode="auto">
            <a:xfrm>
              <a:off x="1716286" y="2145829"/>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32"/>
            <p:cNvSpPr/>
            <p:nvPr/>
          </p:nvSpPr>
          <p:spPr bwMode="auto">
            <a:xfrm>
              <a:off x="1170186" y="2449042"/>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3"/>
            <p:cNvSpPr/>
            <p:nvPr/>
          </p:nvSpPr>
          <p:spPr bwMode="auto">
            <a:xfrm>
              <a:off x="1174949" y="2745904"/>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34"/>
            <p:cNvSpPr/>
            <p:nvPr/>
          </p:nvSpPr>
          <p:spPr bwMode="auto">
            <a:xfrm>
              <a:off x="1859161" y="2958629"/>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35"/>
            <p:cNvSpPr/>
            <p:nvPr/>
          </p:nvSpPr>
          <p:spPr bwMode="auto">
            <a:xfrm>
              <a:off x="3003749" y="2361729"/>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36"/>
            <p:cNvSpPr/>
            <p:nvPr/>
          </p:nvSpPr>
          <p:spPr bwMode="auto">
            <a:xfrm>
              <a:off x="2646562" y="2623667"/>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37"/>
            <p:cNvSpPr/>
            <p:nvPr/>
          </p:nvSpPr>
          <p:spPr bwMode="auto">
            <a:xfrm>
              <a:off x="3548262" y="1604492"/>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38"/>
            <p:cNvSpPr/>
            <p:nvPr/>
          </p:nvSpPr>
          <p:spPr bwMode="auto">
            <a:xfrm>
              <a:off x="3133924" y="1121892"/>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39"/>
            <p:cNvSpPr/>
            <p:nvPr/>
          </p:nvSpPr>
          <p:spPr bwMode="auto">
            <a:xfrm>
              <a:off x="3216474" y="1602904"/>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40"/>
            <p:cNvSpPr/>
            <p:nvPr/>
          </p:nvSpPr>
          <p:spPr bwMode="auto">
            <a:xfrm>
              <a:off x="2865637" y="1855317"/>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41"/>
            <p:cNvSpPr/>
            <p:nvPr/>
          </p:nvSpPr>
          <p:spPr bwMode="auto">
            <a:xfrm>
              <a:off x="2287786" y="2072804"/>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42"/>
            <p:cNvSpPr/>
            <p:nvPr/>
          </p:nvSpPr>
          <p:spPr bwMode="auto">
            <a:xfrm>
              <a:off x="1727399" y="2079154"/>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43"/>
            <p:cNvSpPr/>
            <p:nvPr/>
          </p:nvSpPr>
          <p:spPr bwMode="auto">
            <a:xfrm>
              <a:off x="1001911" y="1918817"/>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4"/>
            <p:cNvSpPr/>
            <p:nvPr/>
          </p:nvSpPr>
          <p:spPr bwMode="auto">
            <a:xfrm>
              <a:off x="1378149" y="2145829"/>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45"/>
            <p:cNvSpPr/>
            <p:nvPr/>
          </p:nvSpPr>
          <p:spPr bwMode="auto">
            <a:xfrm>
              <a:off x="1773436" y="2152179"/>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46"/>
            <p:cNvSpPr/>
            <p:nvPr/>
          </p:nvSpPr>
          <p:spPr bwMode="auto">
            <a:xfrm>
              <a:off x="1773436" y="2085504"/>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47"/>
            <p:cNvSpPr/>
            <p:nvPr/>
          </p:nvSpPr>
          <p:spPr bwMode="auto">
            <a:xfrm>
              <a:off x="2300486" y="1855317"/>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48"/>
            <p:cNvSpPr/>
            <p:nvPr/>
          </p:nvSpPr>
          <p:spPr bwMode="auto">
            <a:xfrm>
              <a:off x="2864049" y="2168054"/>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49"/>
            <p:cNvSpPr/>
            <p:nvPr/>
          </p:nvSpPr>
          <p:spPr bwMode="auto">
            <a:xfrm>
              <a:off x="2616399" y="1496542"/>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50"/>
            <p:cNvSpPr/>
            <p:nvPr/>
          </p:nvSpPr>
          <p:spPr bwMode="auto">
            <a:xfrm>
              <a:off x="2613224" y="1123479"/>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51"/>
            <p:cNvSpPr/>
            <p:nvPr/>
          </p:nvSpPr>
          <p:spPr bwMode="auto">
            <a:xfrm>
              <a:off x="990799" y="1345729"/>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52"/>
            <p:cNvSpPr/>
            <p:nvPr/>
          </p:nvSpPr>
          <p:spPr bwMode="auto">
            <a:xfrm>
              <a:off x="1236861" y="1334617"/>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53"/>
            <p:cNvSpPr/>
            <p:nvPr/>
          </p:nvSpPr>
          <p:spPr bwMode="auto">
            <a:xfrm>
              <a:off x="1640086" y="1863254"/>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4"/>
            <p:cNvSpPr/>
            <p:nvPr/>
          </p:nvSpPr>
          <p:spPr bwMode="auto">
            <a:xfrm>
              <a:off x="1624211" y="1872779"/>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55"/>
            <p:cNvSpPr/>
            <p:nvPr/>
          </p:nvSpPr>
          <p:spPr bwMode="auto">
            <a:xfrm>
              <a:off x="1367036" y="1866429"/>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6"/>
            <p:cNvSpPr/>
            <p:nvPr/>
          </p:nvSpPr>
          <p:spPr bwMode="auto">
            <a:xfrm>
              <a:off x="1224161" y="982192"/>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57"/>
            <p:cNvSpPr/>
            <p:nvPr/>
          </p:nvSpPr>
          <p:spPr bwMode="auto">
            <a:xfrm>
              <a:off x="1657549" y="986954"/>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58"/>
            <p:cNvSpPr/>
            <p:nvPr/>
          </p:nvSpPr>
          <p:spPr bwMode="auto">
            <a:xfrm>
              <a:off x="1624211" y="1537817"/>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59"/>
            <p:cNvSpPr/>
            <p:nvPr/>
          </p:nvSpPr>
          <p:spPr bwMode="auto">
            <a:xfrm>
              <a:off x="1006674" y="1863254"/>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60"/>
            <p:cNvSpPr/>
            <p:nvPr/>
          </p:nvSpPr>
          <p:spPr bwMode="auto">
            <a:xfrm>
              <a:off x="2132211" y="1491779"/>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61"/>
            <p:cNvSpPr/>
            <p:nvPr/>
          </p:nvSpPr>
          <p:spPr bwMode="auto">
            <a:xfrm>
              <a:off x="2427487" y="820267"/>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62"/>
            <p:cNvSpPr/>
            <p:nvPr/>
          </p:nvSpPr>
          <p:spPr bwMode="auto">
            <a:xfrm>
              <a:off x="1662311" y="817092"/>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63"/>
            <p:cNvSpPr/>
            <p:nvPr/>
          </p:nvSpPr>
          <p:spPr bwMode="auto">
            <a:xfrm>
              <a:off x="2421137" y="826617"/>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64"/>
            <p:cNvSpPr/>
            <p:nvPr/>
          </p:nvSpPr>
          <p:spPr bwMode="auto">
            <a:xfrm>
              <a:off x="2108399" y="839317"/>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65"/>
            <p:cNvSpPr/>
            <p:nvPr/>
          </p:nvSpPr>
          <p:spPr bwMode="auto">
            <a:xfrm>
              <a:off x="1613099" y="990129"/>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66"/>
            <p:cNvSpPr/>
            <p:nvPr/>
          </p:nvSpPr>
          <p:spPr bwMode="auto">
            <a:xfrm>
              <a:off x="2611637" y="1499717"/>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67"/>
            <p:cNvSpPr/>
            <p:nvPr/>
          </p:nvSpPr>
          <p:spPr bwMode="auto">
            <a:xfrm>
              <a:off x="2127449" y="1547342"/>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68"/>
            <p:cNvSpPr/>
            <p:nvPr/>
          </p:nvSpPr>
          <p:spPr bwMode="auto">
            <a:xfrm>
              <a:off x="2278261" y="1509242"/>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9"/>
            <p:cNvSpPr/>
            <p:nvPr/>
          </p:nvSpPr>
          <p:spPr bwMode="auto">
            <a:xfrm>
              <a:off x="2630687" y="1498129"/>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0"/>
            <p:cNvSpPr/>
            <p:nvPr/>
          </p:nvSpPr>
          <p:spPr bwMode="auto">
            <a:xfrm>
              <a:off x="3211712" y="1866429"/>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71"/>
            <p:cNvSpPr/>
            <p:nvPr/>
          </p:nvSpPr>
          <p:spPr bwMode="auto">
            <a:xfrm>
              <a:off x="3010099" y="1883892"/>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72"/>
            <p:cNvSpPr/>
            <p:nvPr/>
          </p:nvSpPr>
          <p:spPr bwMode="auto">
            <a:xfrm>
              <a:off x="2284611" y="2085504"/>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73"/>
            <p:cNvSpPr/>
            <p:nvPr/>
          </p:nvSpPr>
          <p:spPr bwMode="auto">
            <a:xfrm>
              <a:off x="2630687" y="2163292"/>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74"/>
            <p:cNvSpPr/>
            <p:nvPr/>
          </p:nvSpPr>
          <p:spPr bwMode="auto">
            <a:xfrm>
              <a:off x="2311599" y="2733204"/>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5"/>
            <p:cNvSpPr/>
            <p:nvPr/>
          </p:nvSpPr>
          <p:spPr bwMode="auto">
            <a:xfrm>
              <a:off x="2311599" y="3206279"/>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76"/>
            <p:cNvSpPr/>
            <p:nvPr/>
          </p:nvSpPr>
          <p:spPr bwMode="auto">
            <a:xfrm>
              <a:off x="1767086" y="2472854"/>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rgbClr val="2F5E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378"/>
            <p:cNvSpPr>
              <a:spLocks noChangeArrowheads="1"/>
            </p:cNvSpPr>
            <p:nvPr/>
          </p:nvSpPr>
          <p:spPr bwMode="auto">
            <a:xfrm>
              <a:off x="1046361" y="2634779"/>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Oval 379"/>
            <p:cNvSpPr>
              <a:spLocks noChangeArrowheads="1"/>
            </p:cNvSpPr>
            <p:nvPr/>
          </p:nvSpPr>
          <p:spPr bwMode="auto">
            <a:xfrm>
              <a:off x="2192536" y="3904779"/>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Oval 380"/>
            <p:cNvSpPr>
              <a:spLocks noChangeArrowheads="1"/>
            </p:cNvSpPr>
            <p:nvPr/>
          </p:nvSpPr>
          <p:spPr bwMode="auto">
            <a:xfrm>
              <a:off x="1945678" y="1977641"/>
              <a:ext cx="840584" cy="840584"/>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381"/>
            <p:cNvSpPr>
              <a:spLocks noChangeArrowheads="1"/>
            </p:cNvSpPr>
            <p:nvPr/>
          </p:nvSpPr>
          <p:spPr bwMode="auto">
            <a:xfrm>
              <a:off x="3466980" y="2224410"/>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Oval 382"/>
            <p:cNvSpPr>
              <a:spLocks noChangeArrowheads="1"/>
            </p:cNvSpPr>
            <p:nvPr/>
          </p:nvSpPr>
          <p:spPr bwMode="auto">
            <a:xfrm>
              <a:off x="1551186" y="869479"/>
              <a:ext cx="260350"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383"/>
            <p:cNvSpPr>
              <a:spLocks noChangeArrowheads="1"/>
            </p:cNvSpPr>
            <p:nvPr/>
          </p:nvSpPr>
          <p:spPr bwMode="auto">
            <a:xfrm>
              <a:off x="1549599" y="1787054"/>
              <a:ext cx="185738" cy="185738"/>
            </a:xfrm>
            <a:prstGeom prst="ellipse">
              <a:avLst/>
            </a:pr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97" name="Oval 384"/>
            <p:cNvSpPr>
              <a:spLocks noChangeArrowheads="1"/>
            </p:cNvSpPr>
            <p:nvPr/>
          </p:nvSpPr>
          <p:spPr bwMode="auto">
            <a:xfrm>
              <a:off x="913011" y="1834679"/>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Oval 385"/>
            <p:cNvSpPr>
              <a:spLocks noChangeArrowheads="1"/>
            </p:cNvSpPr>
            <p:nvPr/>
          </p:nvSpPr>
          <p:spPr bwMode="auto">
            <a:xfrm>
              <a:off x="1147961" y="1253654"/>
              <a:ext cx="188913" cy="1873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386"/>
            <p:cNvSpPr>
              <a:spLocks noChangeArrowheads="1"/>
            </p:cNvSpPr>
            <p:nvPr/>
          </p:nvSpPr>
          <p:spPr bwMode="auto">
            <a:xfrm>
              <a:off x="2527499" y="1413992"/>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387"/>
            <p:cNvSpPr>
              <a:spLocks noChangeArrowheads="1"/>
            </p:cNvSpPr>
            <p:nvPr/>
          </p:nvSpPr>
          <p:spPr bwMode="auto">
            <a:xfrm>
              <a:off x="3472062" y="1507654"/>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388"/>
            <p:cNvSpPr>
              <a:spLocks noChangeArrowheads="1"/>
            </p:cNvSpPr>
            <p:nvPr/>
          </p:nvSpPr>
          <p:spPr bwMode="auto">
            <a:xfrm>
              <a:off x="2921199" y="2553817"/>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389"/>
            <p:cNvSpPr>
              <a:spLocks noChangeArrowheads="1"/>
            </p:cNvSpPr>
            <p:nvPr/>
          </p:nvSpPr>
          <p:spPr bwMode="auto">
            <a:xfrm>
              <a:off x="3137099" y="1775942"/>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390"/>
            <p:cNvSpPr>
              <a:spLocks noChangeArrowheads="1"/>
            </p:cNvSpPr>
            <p:nvPr/>
          </p:nvSpPr>
          <p:spPr bwMode="auto">
            <a:xfrm>
              <a:off x="1473399" y="3499967"/>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391"/>
            <p:cNvSpPr>
              <a:spLocks noChangeArrowheads="1"/>
            </p:cNvSpPr>
            <p:nvPr/>
          </p:nvSpPr>
          <p:spPr bwMode="auto">
            <a:xfrm>
              <a:off x="2981524" y="3350742"/>
              <a:ext cx="188913" cy="188913"/>
            </a:xfrm>
            <a:prstGeom prst="ellipse">
              <a:avLst/>
            </a:pr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05" name="Oval 392"/>
            <p:cNvSpPr>
              <a:spLocks noChangeArrowheads="1"/>
            </p:cNvSpPr>
            <p:nvPr/>
          </p:nvSpPr>
          <p:spPr bwMode="auto">
            <a:xfrm>
              <a:off x="2070299" y="1491779"/>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393"/>
            <p:cNvSpPr>
              <a:spLocks noChangeArrowheads="1"/>
            </p:cNvSpPr>
            <p:nvPr/>
          </p:nvSpPr>
          <p:spPr bwMode="auto">
            <a:xfrm>
              <a:off x="1316236" y="2175992"/>
              <a:ext cx="133350" cy="133350"/>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394"/>
            <p:cNvSpPr>
              <a:spLocks noChangeArrowheads="1"/>
            </p:cNvSpPr>
            <p:nvPr/>
          </p:nvSpPr>
          <p:spPr bwMode="auto">
            <a:xfrm>
              <a:off x="1667074" y="2087092"/>
              <a:ext cx="133350" cy="1365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395"/>
            <p:cNvSpPr>
              <a:spLocks noChangeArrowheads="1"/>
            </p:cNvSpPr>
            <p:nvPr/>
          </p:nvSpPr>
          <p:spPr bwMode="auto">
            <a:xfrm>
              <a:off x="2814837" y="2096617"/>
              <a:ext cx="134938" cy="134938"/>
            </a:xfrm>
            <a:prstGeom prst="ellipse">
              <a:avLst/>
            </a:pr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09" name="Oval 397"/>
            <p:cNvSpPr>
              <a:spLocks noChangeArrowheads="1"/>
            </p:cNvSpPr>
            <p:nvPr/>
          </p:nvSpPr>
          <p:spPr bwMode="auto">
            <a:xfrm>
              <a:off x="2365574" y="764704"/>
              <a:ext cx="134938" cy="134938"/>
            </a:xfrm>
            <a:prstGeom prst="ellipse">
              <a:avLst/>
            </a:pr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0" name="Oval 398"/>
            <p:cNvSpPr>
              <a:spLocks noChangeArrowheads="1"/>
            </p:cNvSpPr>
            <p:nvPr/>
          </p:nvSpPr>
          <p:spPr bwMode="auto">
            <a:xfrm>
              <a:off x="3078362" y="1071092"/>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Oval 399"/>
            <p:cNvSpPr>
              <a:spLocks noChangeArrowheads="1"/>
            </p:cNvSpPr>
            <p:nvPr/>
          </p:nvSpPr>
          <p:spPr bwMode="auto">
            <a:xfrm>
              <a:off x="3279974" y="2903067"/>
              <a:ext cx="134938"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Oval 400"/>
            <p:cNvSpPr>
              <a:spLocks noChangeArrowheads="1"/>
            </p:cNvSpPr>
            <p:nvPr/>
          </p:nvSpPr>
          <p:spPr bwMode="auto">
            <a:xfrm>
              <a:off x="2938662" y="3911129"/>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Oval 401"/>
            <p:cNvSpPr>
              <a:spLocks noChangeArrowheads="1"/>
            </p:cNvSpPr>
            <p:nvPr/>
          </p:nvSpPr>
          <p:spPr bwMode="auto">
            <a:xfrm>
              <a:off x="2648149" y="3982567"/>
              <a:ext cx="136525"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402"/>
            <p:cNvSpPr>
              <a:spLocks noChangeArrowheads="1"/>
            </p:cNvSpPr>
            <p:nvPr/>
          </p:nvSpPr>
          <p:spPr bwMode="auto">
            <a:xfrm>
              <a:off x="1628974" y="3988917"/>
              <a:ext cx="134938" cy="133350"/>
            </a:xfrm>
            <a:prstGeom prst="ellipse">
              <a:avLst/>
            </a:prstGeom>
            <a:solidFill>
              <a:srgbClr val="2F5EB0"/>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5" name="Oval 403"/>
            <p:cNvSpPr>
              <a:spLocks noChangeArrowheads="1"/>
            </p:cNvSpPr>
            <p:nvPr/>
          </p:nvSpPr>
          <p:spPr bwMode="auto">
            <a:xfrm>
              <a:off x="1770261" y="2964979"/>
              <a:ext cx="188913"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Oval 404"/>
            <p:cNvSpPr>
              <a:spLocks noChangeArrowheads="1"/>
            </p:cNvSpPr>
            <p:nvPr/>
          </p:nvSpPr>
          <p:spPr bwMode="auto">
            <a:xfrm>
              <a:off x="2640212" y="3139604"/>
              <a:ext cx="185738" cy="18891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Oval 405"/>
            <p:cNvSpPr>
              <a:spLocks noChangeArrowheads="1"/>
            </p:cNvSpPr>
            <p:nvPr/>
          </p:nvSpPr>
          <p:spPr bwMode="auto">
            <a:xfrm>
              <a:off x="2648149" y="3606329"/>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Oval 406"/>
            <p:cNvSpPr>
              <a:spLocks noChangeArrowheads="1"/>
            </p:cNvSpPr>
            <p:nvPr/>
          </p:nvSpPr>
          <p:spPr bwMode="auto">
            <a:xfrm>
              <a:off x="1946474" y="3561879"/>
              <a:ext cx="188913" cy="1873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Oval 407"/>
            <p:cNvSpPr>
              <a:spLocks noChangeArrowheads="1"/>
            </p:cNvSpPr>
            <p:nvPr/>
          </p:nvSpPr>
          <p:spPr bwMode="auto">
            <a:xfrm>
              <a:off x="1694061" y="2377604"/>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128"/>
            <p:cNvSpPr>
              <a:spLocks noChangeArrowheads="1"/>
            </p:cNvSpPr>
            <p:nvPr/>
          </p:nvSpPr>
          <p:spPr bwMode="auto">
            <a:xfrm>
              <a:off x="2144911" y="3002424"/>
              <a:ext cx="339725" cy="3397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3" name="组合 142"/>
          <p:cNvGrpSpPr/>
          <p:nvPr/>
        </p:nvGrpSpPr>
        <p:grpSpPr>
          <a:xfrm>
            <a:off x="6816080" y="980729"/>
            <a:ext cx="615686" cy="546935"/>
            <a:chOff x="7393731" y="1630597"/>
            <a:chExt cx="615686" cy="546935"/>
          </a:xfrm>
          <a:effectLst>
            <a:outerShdw blurRad="50800" dist="38100" dir="2700000" algn="tl" rotWithShape="0">
              <a:prstClr val="black">
                <a:alpha val="40000"/>
              </a:prstClr>
            </a:outerShdw>
          </a:effectLst>
        </p:grpSpPr>
        <p:sp>
          <p:nvSpPr>
            <p:cNvPr id="144" name="椭圆 143"/>
            <p:cNvSpPr/>
            <p:nvPr/>
          </p:nvSpPr>
          <p:spPr>
            <a:xfrm>
              <a:off x="7393731" y="1630597"/>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45" name="标题 4"/>
            <p:cNvSpPr txBox="1"/>
            <p:nvPr/>
          </p:nvSpPr>
          <p:spPr>
            <a:xfrm>
              <a:off x="7491612" y="1725170"/>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04</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46" name="矩形 145"/>
          <p:cNvSpPr/>
          <p:nvPr/>
        </p:nvSpPr>
        <p:spPr>
          <a:xfrm>
            <a:off x="7431767" y="1050939"/>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全程追溯</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7" name="矩形 47"/>
          <p:cNvSpPr>
            <a:spLocks noChangeArrowheads="1"/>
          </p:cNvSpPr>
          <p:nvPr/>
        </p:nvSpPr>
        <p:spPr bwMode="auto">
          <a:xfrm>
            <a:off x="7421272" y="1450233"/>
            <a:ext cx="3024336" cy="692497"/>
          </a:xfrm>
          <a:prstGeom prst="rect">
            <a:avLst/>
          </a:prstGeom>
          <a:noFill/>
          <a:ln>
            <a:noFill/>
          </a:ln>
        </p:spPr>
        <p:txBody>
          <a:bodyPr wrap="square">
            <a:spAutoFit/>
          </a:bodyPr>
          <a:lstStyle/>
          <a:p>
            <a:pPr>
              <a:lnSpc>
                <a:spcPct val="150000"/>
              </a:lnSpc>
            </a:pPr>
            <a:r>
              <a:rPr lang="zh-CN" altLang="en-US" sz="1300" b="1" kern="0" dirty="0">
                <a:latin typeface="Arial" panose="020B0604020202020204"/>
                <a:ea typeface="微软雅黑" panose="020B0503020204020204" pitchFamily="34" charset="-122"/>
                <a:cs typeface="+mn-ea"/>
              </a:rPr>
              <a:t>升级前：</a:t>
            </a:r>
            <a:r>
              <a:rPr lang="zh-CN" altLang="en-US" sz="1300" kern="0" dirty="0">
                <a:latin typeface="Arial" panose="020B0604020202020204"/>
                <a:ea typeface="微软雅黑" panose="020B0503020204020204" pitchFamily="34" charset="-122"/>
                <a:cs typeface="+mn-ea"/>
              </a:rPr>
              <a:t>不良事件追溯难</a:t>
            </a:r>
            <a:endParaRPr lang="en-US" altLang="zh-CN" sz="1300" kern="0" dirty="0">
              <a:latin typeface="Arial" panose="020B0604020202020204"/>
              <a:ea typeface="微软雅黑" panose="020B0503020204020204" pitchFamily="34" charset="-122"/>
              <a:cs typeface="+mn-ea"/>
            </a:endParaRPr>
          </a:p>
          <a:p>
            <a:pPr>
              <a:lnSpc>
                <a:spcPct val="150000"/>
              </a:lnSpc>
            </a:pPr>
            <a:r>
              <a:rPr lang="zh-CN" altLang="en-US" sz="1300" b="1" kern="0" dirty="0">
                <a:latin typeface="Arial" panose="020B0604020202020204"/>
                <a:ea typeface="微软雅黑" panose="020B0503020204020204" pitchFamily="34" charset="-122"/>
                <a:cs typeface="+mn-ea"/>
              </a:rPr>
              <a:t>升级后：</a:t>
            </a:r>
            <a:r>
              <a:rPr lang="zh-CN" altLang="en-US" sz="1300" kern="0" dirty="0">
                <a:latin typeface="Arial" panose="020B0604020202020204"/>
                <a:ea typeface="微软雅黑" panose="020B0503020204020204" pitchFamily="34" charset="-122"/>
                <a:cs typeface="+mn-ea"/>
              </a:rPr>
              <a:t>高值耗材唯一码，全程追溯</a:t>
            </a:r>
            <a:endParaRPr lang="zh-CN" altLang="en-US" sz="1300" kern="0" dirty="0">
              <a:latin typeface="Arial" panose="020B0604020202020204"/>
              <a:ea typeface="微软雅黑" panose="020B0503020204020204" pitchFamily="34" charset="-122"/>
              <a:cs typeface="+mn-ea"/>
            </a:endParaRPr>
          </a:p>
        </p:txBody>
      </p:sp>
      <p:grpSp>
        <p:nvGrpSpPr>
          <p:cNvPr id="148" name="组合 147"/>
          <p:cNvGrpSpPr/>
          <p:nvPr/>
        </p:nvGrpSpPr>
        <p:grpSpPr>
          <a:xfrm>
            <a:off x="7421272" y="2446362"/>
            <a:ext cx="586558" cy="546935"/>
            <a:chOff x="7710891" y="2808198"/>
            <a:chExt cx="586558" cy="546935"/>
          </a:xfrm>
        </p:grpSpPr>
        <p:sp>
          <p:nvSpPr>
            <p:cNvPr id="149" name="椭圆 148"/>
            <p:cNvSpPr/>
            <p:nvPr/>
          </p:nvSpPr>
          <p:spPr>
            <a:xfrm>
              <a:off x="7710891" y="2808198"/>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50" name="标题 4"/>
            <p:cNvSpPr txBox="1"/>
            <p:nvPr/>
          </p:nvSpPr>
          <p:spPr>
            <a:xfrm>
              <a:off x="7779644" y="2902771"/>
              <a:ext cx="517805" cy="360041"/>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05</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51" name="矩形 150"/>
          <p:cNvSpPr/>
          <p:nvPr/>
        </p:nvSpPr>
        <p:spPr>
          <a:xfrm>
            <a:off x="7968208" y="2562453"/>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采供进度随时查</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2" name="矩形 47"/>
          <p:cNvSpPr>
            <a:spLocks noChangeArrowheads="1"/>
          </p:cNvSpPr>
          <p:nvPr/>
        </p:nvSpPr>
        <p:spPr bwMode="auto">
          <a:xfrm>
            <a:off x="7431767" y="2970615"/>
            <a:ext cx="3236234" cy="1015655"/>
          </a:xfrm>
          <a:prstGeom prst="rect">
            <a:avLst/>
          </a:prstGeom>
          <a:noFill/>
          <a:ln>
            <a:noFill/>
          </a:ln>
        </p:spPr>
        <p:txBody>
          <a:bodyPr wrap="square">
            <a:spAutoFit/>
          </a:bodyPr>
          <a:lstStyle/>
          <a:p>
            <a:pPr>
              <a:lnSpc>
                <a:spcPct val="150000"/>
              </a:lnSpc>
            </a:pPr>
            <a:r>
              <a:rPr lang="zh-CN" altLang="en-US" sz="1300" b="1" kern="0" dirty="0">
                <a:latin typeface="Arial" panose="020B0604020202020204"/>
                <a:ea typeface="微软雅黑" panose="020B0503020204020204" pitchFamily="34" charset="-122"/>
                <a:cs typeface="+mn-ea"/>
              </a:rPr>
              <a:t>升级前：</a:t>
            </a:r>
            <a:r>
              <a:rPr lang="zh-CN" altLang="en-US" sz="1300" kern="0" dirty="0">
                <a:latin typeface="Arial" panose="020B0604020202020204"/>
                <a:ea typeface="微软雅黑" panose="020B0503020204020204" pitchFamily="34" charset="-122"/>
                <a:cs typeface="+mn-ea"/>
              </a:rPr>
              <a:t>采购发出后，电话核查；科室频繁问询</a:t>
            </a:r>
            <a:endParaRPr lang="zh-CN" altLang="en-US" sz="1300" kern="0" dirty="0">
              <a:latin typeface="Arial" panose="020B0604020202020204"/>
              <a:ea typeface="微软雅黑" panose="020B0503020204020204" pitchFamily="34" charset="-122"/>
              <a:cs typeface="+mn-ea"/>
            </a:endParaRPr>
          </a:p>
          <a:p>
            <a:pPr>
              <a:lnSpc>
                <a:spcPct val="150000"/>
              </a:lnSpc>
            </a:pPr>
            <a:r>
              <a:rPr lang="zh-CN" altLang="en-US" sz="1300" b="1" kern="0" dirty="0">
                <a:latin typeface="Arial" panose="020B0604020202020204"/>
                <a:ea typeface="微软雅黑" panose="020B0503020204020204" pitchFamily="34" charset="-122"/>
                <a:cs typeface="+mn-ea"/>
              </a:rPr>
              <a:t>升级后：</a:t>
            </a:r>
            <a:r>
              <a:rPr lang="zh-CN" altLang="en-US" sz="1300" kern="0" dirty="0">
                <a:latin typeface="Arial" panose="020B0604020202020204"/>
                <a:ea typeface="微软雅黑" panose="020B0503020204020204" pitchFamily="34" charset="-122"/>
                <a:cs typeface="+mn-ea"/>
              </a:rPr>
              <a:t>订单进度同步；扫描查询</a:t>
            </a:r>
            <a:endParaRPr lang="zh-CN" altLang="en-US" sz="1300" kern="0" dirty="0">
              <a:latin typeface="Arial" panose="020B0604020202020204"/>
              <a:ea typeface="微软雅黑" panose="020B0503020204020204" pitchFamily="34" charset="-122"/>
              <a:cs typeface="+mn-ea"/>
            </a:endParaRPr>
          </a:p>
        </p:txBody>
      </p:sp>
      <p:grpSp>
        <p:nvGrpSpPr>
          <p:cNvPr id="153" name="组合 152"/>
          <p:cNvGrpSpPr/>
          <p:nvPr/>
        </p:nvGrpSpPr>
        <p:grpSpPr>
          <a:xfrm>
            <a:off x="7032104" y="3936345"/>
            <a:ext cx="615686" cy="546935"/>
            <a:chOff x="7321723" y="4032334"/>
            <a:chExt cx="615686" cy="546935"/>
          </a:xfrm>
        </p:grpSpPr>
        <p:sp>
          <p:nvSpPr>
            <p:cNvPr id="154" name="椭圆 153"/>
            <p:cNvSpPr/>
            <p:nvPr/>
          </p:nvSpPr>
          <p:spPr>
            <a:xfrm>
              <a:off x="7321723" y="4032334"/>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55" name="标题 4"/>
            <p:cNvSpPr txBox="1"/>
            <p:nvPr/>
          </p:nvSpPr>
          <p:spPr>
            <a:xfrm>
              <a:off x="7419604" y="412690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06</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56" name="矩形 155"/>
          <p:cNvSpPr/>
          <p:nvPr/>
        </p:nvSpPr>
        <p:spPr>
          <a:xfrm>
            <a:off x="7660714" y="4072765"/>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微信增值服务</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7" name="矩形 47"/>
          <p:cNvSpPr>
            <a:spLocks noChangeArrowheads="1"/>
          </p:cNvSpPr>
          <p:nvPr/>
        </p:nvSpPr>
        <p:spPr bwMode="auto">
          <a:xfrm>
            <a:off x="7490026" y="4452654"/>
            <a:ext cx="3177975" cy="992571"/>
          </a:xfrm>
          <a:prstGeom prst="rect">
            <a:avLst/>
          </a:prstGeom>
          <a:noFill/>
          <a:ln>
            <a:noFill/>
          </a:ln>
        </p:spPr>
        <p:txBody>
          <a:bodyPr wrap="square">
            <a:spAutoFit/>
          </a:bodyPr>
          <a:lstStyle/>
          <a:p>
            <a:pPr>
              <a:lnSpc>
                <a:spcPct val="150000"/>
              </a:lnSpc>
            </a:pPr>
            <a:r>
              <a:rPr lang="zh-CN" altLang="en-US" sz="1300" b="1" kern="0" dirty="0">
                <a:latin typeface="Arial" panose="020B0604020202020204"/>
                <a:ea typeface="微软雅黑" panose="020B0503020204020204" pitchFamily="34" charset="-122"/>
                <a:cs typeface="+mn-ea"/>
              </a:rPr>
              <a:t>升级前：</a:t>
            </a:r>
            <a:r>
              <a:rPr lang="zh-CN" altLang="en-US" sz="1300" kern="0" dirty="0">
                <a:latin typeface="Arial" panose="020B0604020202020204"/>
                <a:ea typeface="微软雅黑" panose="020B0503020204020204" pitchFamily="34" charset="-122"/>
                <a:cs typeface="+mn-ea"/>
              </a:rPr>
              <a:t>电话、邮件、传真处理</a:t>
            </a:r>
            <a:endParaRPr lang="zh-CN" altLang="en-US" sz="1300" kern="0" dirty="0">
              <a:latin typeface="Arial" panose="020B0604020202020204"/>
              <a:ea typeface="微软雅黑" panose="020B0503020204020204" pitchFamily="34" charset="-122"/>
              <a:cs typeface="+mn-ea"/>
            </a:endParaRPr>
          </a:p>
          <a:p>
            <a:pPr>
              <a:lnSpc>
                <a:spcPct val="150000"/>
              </a:lnSpc>
            </a:pPr>
            <a:r>
              <a:rPr lang="zh-CN" altLang="en-US" sz="1300" b="1" kern="0" dirty="0">
                <a:latin typeface="Arial" panose="020B0604020202020204"/>
                <a:ea typeface="微软雅黑" panose="020B0503020204020204" pitchFamily="34" charset="-122"/>
                <a:cs typeface="+mn-ea"/>
              </a:rPr>
              <a:t>升级后：</a:t>
            </a:r>
            <a:r>
              <a:rPr lang="zh-CN" altLang="en-US" sz="1300" kern="0" dirty="0">
                <a:latin typeface="Arial" panose="020B0604020202020204"/>
                <a:ea typeface="微软雅黑" panose="020B0503020204020204" pitchFamily="34" charset="-122"/>
                <a:cs typeface="+mn-ea"/>
              </a:rPr>
              <a:t>微信订单扫描；微信订单处理；微信消息通知</a:t>
            </a:r>
            <a:endParaRPr lang="zh-CN" altLang="en-US" sz="1300" kern="0" dirty="0">
              <a:latin typeface="Arial" panose="020B0604020202020204"/>
              <a:ea typeface="微软雅黑" panose="020B0503020204020204" pitchFamily="34" charset="-122"/>
              <a:cs typeface="+mn-ea"/>
            </a:endParaRPr>
          </a:p>
        </p:txBody>
      </p:sp>
      <p:grpSp>
        <p:nvGrpSpPr>
          <p:cNvPr id="158" name="组合 157"/>
          <p:cNvGrpSpPr/>
          <p:nvPr/>
        </p:nvGrpSpPr>
        <p:grpSpPr>
          <a:xfrm>
            <a:off x="4559590" y="1020372"/>
            <a:ext cx="600306" cy="546935"/>
            <a:chOff x="4110492" y="1656070"/>
            <a:chExt cx="600306" cy="546935"/>
          </a:xfrm>
        </p:grpSpPr>
        <p:sp>
          <p:nvSpPr>
            <p:cNvPr id="159" name="椭圆 158"/>
            <p:cNvSpPr/>
            <p:nvPr/>
          </p:nvSpPr>
          <p:spPr>
            <a:xfrm>
              <a:off x="4110492" y="1656070"/>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60" name="标题 4"/>
            <p:cNvSpPr txBox="1"/>
            <p:nvPr/>
          </p:nvSpPr>
          <p:spPr>
            <a:xfrm>
              <a:off x="4192993" y="170887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01</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61" name="矩形 160"/>
          <p:cNvSpPr/>
          <p:nvPr/>
        </p:nvSpPr>
        <p:spPr>
          <a:xfrm>
            <a:off x="1800570" y="1050939"/>
            <a:ext cx="2758205"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证件智能管理</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2" name="矩形 47"/>
          <p:cNvSpPr>
            <a:spLocks noChangeArrowheads="1"/>
          </p:cNvSpPr>
          <p:nvPr/>
        </p:nvSpPr>
        <p:spPr bwMode="auto">
          <a:xfrm>
            <a:off x="1548404" y="1557906"/>
            <a:ext cx="3492287" cy="692497"/>
          </a:xfrm>
          <a:prstGeom prst="rect">
            <a:avLst/>
          </a:prstGeom>
          <a:noFill/>
          <a:ln>
            <a:noFill/>
          </a:ln>
        </p:spPr>
        <p:txBody>
          <a:bodyPr wrap="square">
            <a:spAutoFit/>
          </a:bodyPr>
          <a:lstStyle/>
          <a:p>
            <a:pPr>
              <a:lnSpc>
                <a:spcPct val="150000"/>
              </a:lnSpc>
            </a:pPr>
            <a:r>
              <a:rPr lang="zh-CN" altLang="en-US" sz="1300" b="1" kern="0" dirty="0">
                <a:latin typeface="Arial" panose="020B0604020202020204"/>
                <a:ea typeface="微软雅黑" panose="020B0503020204020204" pitchFamily="34" charset="-122"/>
                <a:cs typeface="+mn-ea"/>
              </a:rPr>
              <a:t>上线前：</a:t>
            </a:r>
            <a:r>
              <a:rPr lang="zh-CN" altLang="en-US" sz="1300" kern="0" dirty="0">
                <a:latin typeface="Arial" panose="020B0604020202020204"/>
                <a:ea typeface="微软雅黑" panose="020B0503020204020204" pitchFamily="34" charset="-122"/>
                <a:cs typeface="+mn-ea"/>
              </a:rPr>
              <a:t>手工维护证件，失效时难以及时更新</a:t>
            </a:r>
            <a:endParaRPr lang="en-US" altLang="zh-CN" sz="1300" kern="0" dirty="0">
              <a:latin typeface="Arial" panose="020B0604020202020204"/>
              <a:ea typeface="微软雅黑" panose="020B0503020204020204" pitchFamily="34" charset="-122"/>
              <a:cs typeface="+mn-ea"/>
            </a:endParaRPr>
          </a:p>
          <a:p>
            <a:pPr>
              <a:lnSpc>
                <a:spcPct val="150000"/>
              </a:lnSpc>
            </a:pPr>
            <a:r>
              <a:rPr lang="zh-CN" altLang="en-US" sz="1300" b="1" kern="0" dirty="0">
                <a:latin typeface="Arial" panose="020B0604020202020204"/>
                <a:ea typeface="微软雅黑" panose="020B0503020204020204" pitchFamily="34" charset="-122"/>
                <a:cs typeface="+mn-ea"/>
              </a:rPr>
              <a:t>上线后：</a:t>
            </a:r>
            <a:r>
              <a:rPr lang="zh-CN" altLang="en-US" sz="1300" kern="0" dirty="0">
                <a:latin typeface="Arial" panose="020B0604020202020204"/>
                <a:ea typeface="微软雅黑" panose="020B0503020204020204" pitchFamily="34" charset="-122"/>
                <a:cs typeface="+mn-ea"/>
              </a:rPr>
              <a:t>供应商维护证件，过期智能预警</a:t>
            </a:r>
            <a:endParaRPr lang="zh-CN" altLang="en-US" sz="1300" kern="0" dirty="0">
              <a:latin typeface="Arial" panose="020B0604020202020204"/>
              <a:ea typeface="微软雅黑" panose="020B0503020204020204" pitchFamily="34" charset="-122"/>
              <a:cs typeface="+mn-ea"/>
            </a:endParaRPr>
          </a:p>
        </p:txBody>
      </p:sp>
      <p:grpSp>
        <p:nvGrpSpPr>
          <p:cNvPr id="163" name="组合 162"/>
          <p:cNvGrpSpPr/>
          <p:nvPr/>
        </p:nvGrpSpPr>
        <p:grpSpPr>
          <a:xfrm>
            <a:off x="4285308" y="2484828"/>
            <a:ext cx="546935" cy="546935"/>
            <a:chOff x="3966476" y="2926741"/>
            <a:chExt cx="546935" cy="546935"/>
          </a:xfrm>
        </p:grpSpPr>
        <p:sp>
          <p:nvSpPr>
            <p:cNvPr id="164" name="椭圆 163"/>
            <p:cNvSpPr/>
            <p:nvPr/>
          </p:nvSpPr>
          <p:spPr>
            <a:xfrm>
              <a:off x="3966476" y="2926741"/>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65" name="标题 4"/>
            <p:cNvSpPr txBox="1"/>
            <p:nvPr/>
          </p:nvSpPr>
          <p:spPr>
            <a:xfrm>
              <a:off x="3995605" y="3021314"/>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02</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66" name="矩形 165"/>
          <p:cNvSpPr/>
          <p:nvPr/>
        </p:nvSpPr>
        <p:spPr>
          <a:xfrm>
            <a:off x="1514446" y="2562453"/>
            <a:ext cx="2758205"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物资代维护</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7" name="矩形 47"/>
          <p:cNvSpPr>
            <a:spLocks noChangeArrowheads="1"/>
          </p:cNvSpPr>
          <p:nvPr/>
        </p:nvSpPr>
        <p:spPr bwMode="auto">
          <a:xfrm>
            <a:off x="1532235" y="3038321"/>
            <a:ext cx="3514716" cy="692497"/>
          </a:xfrm>
          <a:prstGeom prst="rect">
            <a:avLst/>
          </a:prstGeom>
          <a:noFill/>
          <a:ln>
            <a:noFill/>
          </a:ln>
        </p:spPr>
        <p:txBody>
          <a:bodyPr wrap="square">
            <a:spAutoFit/>
          </a:bodyPr>
          <a:lstStyle/>
          <a:p>
            <a:pPr>
              <a:lnSpc>
                <a:spcPct val="150000"/>
              </a:lnSpc>
            </a:pPr>
            <a:r>
              <a:rPr lang="zh-CN" altLang="en-US" sz="1300" b="1" kern="0" dirty="0">
                <a:latin typeface="Arial" panose="020B0604020202020204"/>
                <a:ea typeface="微软雅黑" panose="020B0503020204020204" pitchFamily="34" charset="-122"/>
                <a:cs typeface="+mn-ea"/>
              </a:rPr>
              <a:t>上线后</a:t>
            </a:r>
            <a:r>
              <a:rPr lang="zh-CN" altLang="en-US" sz="1300" b="1" kern="0" dirty="0">
                <a:latin typeface="Arial" panose="020B0604020202020204"/>
                <a:cs typeface="+mn-ea"/>
              </a:rPr>
              <a:t>：</a:t>
            </a:r>
            <a:r>
              <a:rPr lang="zh-CN" altLang="en-US" sz="1300" kern="0" dirty="0">
                <a:latin typeface="Arial" panose="020B0604020202020204"/>
                <a:ea typeface="微软雅黑" panose="020B0503020204020204" pitchFamily="34" charset="-122"/>
                <a:cs typeface="+mn-ea"/>
              </a:rPr>
              <a:t>供应商维护物资信息，医院只需审核</a:t>
            </a:r>
            <a:endParaRPr lang="en-US" altLang="zh-CN" sz="1300" kern="0" dirty="0">
              <a:latin typeface="Arial" panose="020B0604020202020204"/>
              <a:ea typeface="微软雅黑" panose="020B0503020204020204" pitchFamily="34" charset="-122"/>
              <a:cs typeface="+mn-ea"/>
            </a:endParaRPr>
          </a:p>
          <a:p>
            <a:pPr>
              <a:lnSpc>
                <a:spcPct val="150000"/>
              </a:lnSpc>
            </a:pPr>
            <a:r>
              <a:rPr lang="zh-CN" altLang="en-US" sz="1300" b="1" kern="0" dirty="0">
                <a:latin typeface="Arial" panose="020B0604020202020204"/>
                <a:ea typeface="微软雅黑" panose="020B0503020204020204" pitchFamily="34" charset="-122"/>
                <a:cs typeface="+mn-ea"/>
              </a:rPr>
              <a:t>上线前</a:t>
            </a:r>
            <a:r>
              <a:rPr lang="zh-CN" altLang="en-US" sz="1300" b="1" kern="0" dirty="0">
                <a:latin typeface="Arial" panose="020B0604020202020204"/>
                <a:cs typeface="+mn-ea"/>
              </a:rPr>
              <a:t>：</a:t>
            </a:r>
            <a:r>
              <a:rPr lang="zh-CN" altLang="en-US" sz="1300" kern="0" dirty="0">
                <a:latin typeface="Arial" panose="020B0604020202020204"/>
                <a:ea typeface="微软雅黑" panose="020B0503020204020204" pitchFamily="34" charset="-122"/>
                <a:cs typeface="+mn-ea"/>
              </a:rPr>
              <a:t>数以万计的物资字典，医院独自维护</a:t>
            </a:r>
            <a:endParaRPr lang="zh-CN" altLang="en-US" sz="1300" kern="0" dirty="0">
              <a:latin typeface="Arial" panose="020B0604020202020204"/>
              <a:ea typeface="微软雅黑" panose="020B0503020204020204" pitchFamily="34" charset="-122"/>
              <a:cs typeface="+mn-ea"/>
            </a:endParaRPr>
          </a:p>
        </p:txBody>
      </p:sp>
      <p:grpSp>
        <p:nvGrpSpPr>
          <p:cNvPr id="168" name="组合 167"/>
          <p:cNvGrpSpPr/>
          <p:nvPr/>
        </p:nvGrpSpPr>
        <p:grpSpPr>
          <a:xfrm>
            <a:off x="4717356" y="3900838"/>
            <a:ext cx="586557" cy="546935"/>
            <a:chOff x="4326516" y="4150877"/>
            <a:chExt cx="586557" cy="546935"/>
          </a:xfrm>
        </p:grpSpPr>
        <p:sp>
          <p:nvSpPr>
            <p:cNvPr id="169" name="椭圆 168"/>
            <p:cNvSpPr/>
            <p:nvPr/>
          </p:nvSpPr>
          <p:spPr>
            <a:xfrm>
              <a:off x="4326516" y="4150877"/>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70" name="标题 4"/>
            <p:cNvSpPr txBox="1"/>
            <p:nvPr/>
          </p:nvSpPr>
          <p:spPr>
            <a:xfrm>
              <a:off x="4395268" y="4245450"/>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03</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71" name="矩形 170"/>
          <p:cNvSpPr/>
          <p:nvPr/>
        </p:nvSpPr>
        <p:spPr>
          <a:xfrm>
            <a:off x="1916886" y="3978032"/>
            <a:ext cx="2758205"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订单协同</a:t>
            </a:r>
            <a:endPar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2" name="矩形 47"/>
          <p:cNvSpPr>
            <a:spLocks noChangeArrowheads="1"/>
          </p:cNvSpPr>
          <p:nvPr/>
        </p:nvSpPr>
        <p:spPr bwMode="auto">
          <a:xfrm>
            <a:off x="1620411" y="4380638"/>
            <a:ext cx="3321618" cy="992579"/>
          </a:xfrm>
          <a:prstGeom prst="rect">
            <a:avLst/>
          </a:prstGeom>
          <a:noFill/>
          <a:ln>
            <a:noFill/>
          </a:ln>
        </p:spPr>
        <p:txBody>
          <a:bodyPr wrap="square">
            <a:spAutoFit/>
          </a:bodyPr>
          <a:lstStyle/>
          <a:p>
            <a:pPr>
              <a:lnSpc>
                <a:spcPct val="150000"/>
              </a:lnSpc>
            </a:pPr>
            <a:r>
              <a:rPr lang="zh-CN" altLang="en-US" sz="1300" b="1" kern="0" dirty="0">
                <a:latin typeface="Arial" panose="020B0604020202020204"/>
                <a:ea typeface="微软雅黑" panose="020B0503020204020204" pitchFamily="34" charset="-122"/>
                <a:cs typeface="+mn-ea"/>
              </a:rPr>
              <a:t>上线前：</a:t>
            </a:r>
            <a:r>
              <a:rPr lang="zh-CN" altLang="en-US" sz="1300" kern="0" dirty="0">
                <a:latin typeface="Arial" panose="020B0604020202020204"/>
                <a:ea typeface="微软雅黑" panose="020B0503020204020204" pitchFamily="34" charset="-122"/>
                <a:cs typeface="+mn-ea"/>
              </a:rPr>
              <a:t>面前上百家供应商上万种耗材，沟通成本高</a:t>
            </a:r>
            <a:endParaRPr lang="en-US" altLang="zh-CN" sz="1300" kern="0" dirty="0">
              <a:latin typeface="Arial" panose="020B0604020202020204"/>
              <a:ea typeface="微软雅黑" panose="020B0503020204020204" pitchFamily="34" charset="-122"/>
              <a:cs typeface="+mn-ea"/>
            </a:endParaRPr>
          </a:p>
          <a:p>
            <a:pPr>
              <a:lnSpc>
                <a:spcPct val="150000"/>
              </a:lnSpc>
            </a:pPr>
            <a:r>
              <a:rPr lang="zh-CN" altLang="en-US" sz="1300" b="1" kern="0" dirty="0">
                <a:latin typeface="Arial" panose="020B0604020202020204"/>
                <a:ea typeface="微软雅黑" panose="020B0503020204020204" pitchFamily="34" charset="-122"/>
                <a:cs typeface="+mn-ea"/>
              </a:rPr>
              <a:t>上线后：</a:t>
            </a:r>
            <a:r>
              <a:rPr lang="zh-CN" altLang="en-US" sz="1300" kern="0" dirty="0">
                <a:latin typeface="Arial" panose="020B0604020202020204"/>
                <a:ea typeface="微软雅黑" panose="020B0503020204020204" pitchFamily="34" charset="-122"/>
                <a:cs typeface="+mn-ea"/>
              </a:rPr>
              <a:t>订单同步推送供应商，高效沟通</a:t>
            </a:r>
            <a:endParaRPr lang="zh-CN" altLang="en-US" sz="1300" kern="0" dirty="0">
              <a:latin typeface="Arial" panose="020B0604020202020204"/>
              <a:ea typeface="微软雅黑" panose="020B0503020204020204" pitchFamily="34" charset="-122"/>
              <a:cs typeface="+mn-ea"/>
            </a:endParaRPr>
          </a:p>
        </p:txBody>
      </p:sp>
      <p:sp>
        <p:nvSpPr>
          <p:cNvPr id="173" name="标题 4"/>
          <p:cNvSpPr txBox="1"/>
          <p:nvPr/>
        </p:nvSpPr>
        <p:spPr>
          <a:xfrm>
            <a:off x="5759005" y="2610574"/>
            <a:ext cx="698327"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solidFill>
                <a:latin typeface="+mn-ea"/>
                <a:ea typeface="+mn-ea"/>
              </a:rPr>
              <a:t>产品亮点</a:t>
            </a:r>
            <a:endParaRPr lang="en-US" altLang="zh-CN" sz="2000" b="1" dirty="0">
              <a:solidFill>
                <a:schemeClr val="bg1"/>
              </a:solidFill>
              <a:latin typeface="+mn-ea"/>
              <a:ea typeface="+mn-ea"/>
            </a:endParaRPr>
          </a:p>
        </p:txBody>
      </p:sp>
      <p:pic>
        <p:nvPicPr>
          <p:cNvPr id="174" name="图片 17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3644" y="5995010"/>
            <a:ext cx="1433242" cy="409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3"/>
                                        </p:tgtEl>
                                        <p:attrNameLst>
                                          <p:attrName>style.visibility</p:attrName>
                                        </p:attrNameLst>
                                      </p:cBhvr>
                                      <p:to>
                                        <p:strVal val="visible"/>
                                      </p:to>
                                    </p:set>
                                    <p:anim calcmode="lin" valueType="num">
                                      <p:cBhvr>
                                        <p:cTn id="11" dur="500" fill="hold"/>
                                        <p:tgtEl>
                                          <p:spTgt spid="173"/>
                                        </p:tgtEl>
                                        <p:attrNameLst>
                                          <p:attrName>ppt_w</p:attrName>
                                        </p:attrNameLst>
                                      </p:cBhvr>
                                      <p:tavLst>
                                        <p:tav tm="0">
                                          <p:val>
                                            <p:fltVal val="0"/>
                                          </p:val>
                                        </p:tav>
                                        <p:tav tm="100000">
                                          <p:val>
                                            <p:strVal val="#ppt_w"/>
                                          </p:val>
                                        </p:tav>
                                      </p:tavLst>
                                    </p:anim>
                                    <p:anim calcmode="lin" valueType="num">
                                      <p:cBhvr>
                                        <p:cTn id="12" dur="500" fill="hold"/>
                                        <p:tgtEl>
                                          <p:spTgt spid="173"/>
                                        </p:tgtEl>
                                        <p:attrNameLst>
                                          <p:attrName>ppt_h</p:attrName>
                                        </p:attrNameLst>
                                      </p:cBhvr>
                                      <p:tavLst>
                                        <p:tav tm="0">
                                          <p:val>
                                            <p:fltVal val="0"/>
                                          </p:val>
                                        </p:tav>
                                        <p:tav tm="100000">
                                          <p:val>
                                            <p:strVal val="#ppt_h"/>
                                          </p:val>
                                        </p:tav>
                                      </p:tavLst>
                                    </p:anim>
                                    <p:animEffect transition="in" filter="fade">
                                      <p:cBhvr>
                                        <p:cTn id="13" dur="500"/>
                                        <p:tgtEl>
                                          <p:spTgt spid="173"/>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3"/>
                                        </p:tgtEl>
                                        <p:attrNameLst>
                                          <p:attrName>style.visibility</p:attrName>
                                        </p:attrNameLst>
                                      </p:cBhvr>
                                      <p:to>
                                        <p:strVal val="visible"/>
                                      </p:to>
                                    </p:set>
                                    <p:anim calcmode="lin" valueType="num">
                                      <p:cBhvr additive="base">
                                        <p:cTn id="17" dur="500" fill="hold"/>
                                        <p:tgtEl>
                                          <p:spTgt spid="143"/>
                                        </p:tgtEl>
                                        <p:attrNameLst>
                                          <p:attrName>ppt_x</p:attrName>
                                        </p:attrNameLst>
                                      </p:cBhvr>
                                      <p:tavLst>
                                        <p:tav tm="0">
                                          <p:val>
                                            <p:strVal val="1+#ppt_w/2"/>
                                          </p:val>
                                        </p:tav>
                                        <p:tav tm="100000">
                                          <p:val>
                                            <p:strVal val="#ppt_x"/>
                                          </p:val>
                                        </p:tav>
                                      </p:tavLst>
                                    </p:anim>
                                    <p:anim calcmode="lin" valueType="num">
                                      <p:cBhvr additive="base">
                                        <p:cTn id="18" dur="500" fill="hold"/>
                                        <p:tgtEl>
                                          <p:spTgt spid="14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46"/>
                                        </p:tgtEl>
                                        <p:attrNameLst>
                                          <p:attrName>style.visibility</p:attrName>
                                        </p:attrNameLst>
                                      </p:cBhvr>
                                      <p:to>
                                        <p:strVal val="visible"/>
                                      </p:to>
                                    </p:set>
                                    <p:anim calcmode="lin" valueType="num">
                                      <p:cBhvr additive="base">
                                        <p:cTn id="22" dur="500" fill="hold"/>
                                        <p:tgtEl>
                                          <p:spTgt spid="146"/>
                                        </p:tgtEl>
                                        <p:attrNameLst>
                                          <p:attrName>ppt_x</p:attrName>
                                        </p:attrNameLst>
                                      </p:cBhvr>
                                      <p:tavLst>
                                        <p:tav tm="0">
                                          <p:val>
                                            <p:strVal val="1+#ppt_w/2"/>
                                          </p:val>
                                        </p:tav>
                                        <p:tav tm="100000">
                                          <p:val>
                                            <p:strVal val="#ppt_x"/>
                                          </p:val>
                                        </p:tav>
                                      </p:tavLst>
                                    </p:anim>
                                    <p:anim calcmode="lin" valueType="num">
                                      <p:cBhvr additive="base">
                                        <p:cTn id="23" dur="500" fill="hold"/>
                                        <p:tgtEl>
                                          <p:spTgt spid="14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500" fill="hold"/>
                                        <p:tgtEl>
                                          <p:spTgt spid="147"/>
                                        </p:tgtEl>
                                        <p:attrNameLst>
                                          <p:attrName>ppt_x</p:attrName>
                                        </p:attrNameLst>
                                      </p:cBhvr>
                                      <p:tavLst>
                                        <p:tav tm="0">
                                          <p:val>
                                            <p:strVal val="1+#ppt_w/2"/>
                                          </p:val>
                                        </p:tav>
                                        <p:tav tm="100000">
                                          <p:val>
                                            <p:strVal val="#ppt_x"/>
                                          </p:val>
                                        </p:tav>
                                      </p:tavLst>
                                    </p:anim>
                                    <p:anim calcmode="lin" valueType="num">
                                      <p:cBhvr additive="base">
                                        <p:cTn id="28" dur="500" fill="hold"/>
                                        <p:tgtEl>
                                          <p:spTgt spid="14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48"/>
                                        </p:tgtEl>
                                        <p:attrNameLst>
                                          <p:attrName>style.visibility</p:attrName>
                                        </p:attrNameLst>
                                      </p:cBhvr>
                                      <p:to>
                                        <p:strVal val="visible"/>
                                      </p:to>
                                    </p:set>
                                    <p:anim calcmode="lin" valueType="num">
                                      <p:cBhvr additive="base">
                                        <p:cTn id="32" dur="500" fill="hold"/>
                                        <p:tgtEl>
                                          <p:spTgt spid="148"/>
                                        </p:tgtEl>
                                        <p:attrNameLst>
                                          <p:attrName>ppt_x</p:attrName>
                                        </p:attrNameLst>
                                      </p:cBhvr>
                                      <p:tavLst>
                                        <p:tav tm="0">
                                          <p:val>
                                            <p:strVal val="1+#ppt_w/2"/>
                                          </p:val>
                                        </p:tav>
                                        <p:tav tm="100000">
                                          <p:val>
                                            <p:strVal val="#ppt_x"/>
                                          </p:val>
                                        </p:tav>
                                      </p:tavLst>
                                    </p:anim>
                                    <p:anim calcmode="lin" valueType="num">
                                      <p:cBhvr additive="base">
                                        <p:cTn id="33" dur="500" fill="hold"/>
                                        <p:tgtEl>
                                          <p:spTgt spid="14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51"/>
                                        </p:tgtEl>
                                        <p:attrNameLst>
                                          <p:attrName>style.visibility</p:attrName>
                                        </p:attrNameLst>
                                      </p:cBhvr>
                                      <p:to>
                                        <p:strVal val="visible"/>
                                      </p:to>
                                    </p:set>
                                    <p:anim calcmode="lin" valueType="num">
                                      <p:cBhvr additive="base">
                                        <p:cTn id="37" dur="500" fill="hold"/>
                                        <p:tgtEl>
                                          <p:spTgt spid="151"/>
                                        </p:tgtEl>
                                        <p:attrNameLst>
                                          <p:attrName>ppt_x</p:attrName>
                                        </p:attrNameLst>
                                      </p:cBhvr>
                                      <p:tavLst>
                                        <p:tav tm="0">
                                          <p:val>
                                            <p:strVal val="1+#ppt_w/2"/>
                                          </p:val>
                                        </p:tav>
                                        <p:tav tm="100000">
                                          <p:val>
                                            <p:strVal val="#ppt_x"/>
                                          </p:val>
                                        </p:tav>
                                      </p:tavLst>
                                    </p:anim>
                                    <p:anim calcmode="lin" valueType="num">
                                      <p:cBhvr additive="base">
                                        <p:cTn id="38" dur="500" fill="hold"/>
                                        <p:tgtEl>
                                          <p:spTgt spid="15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52"/>
                                        </p:tgtEl>
                                        <p:attrNameLst>
                                          <p:attrName>style.visibility</p:attrName>
                                        </p:attrNameLst>
                                      </p:cBhvr>
                                      <p:to>
                                        <p:strVal val="visible"/>
                                      </p:to>
                                    </p:set>
                                    <p:anim calcmode="lin" valueType="num">
                                      <p:cBhvr additive="base">
                                        <p:cTn id="42" dur="500" fill="hold"/>
                                        <p:tgtEl>
                                          <p:spTgt spid="152"/>
                                        </p:tgtEl>
                                        <p:attrNameLst>
                                          <p:attrName>ppt_x</p:attrName>
                                        </p:attrNameLst>
                                      </p:cBhvr>
                                      <p:tavLst>
                                        <p:tav tm="0">
                                          <p:val>
                                            <p:strVal val="1+#ppt_w/2"/>
                                          </p:val>
                                        </p:tav>
                                        <p:tav tm="100000">
                                          <p:val>
                                            <p:strVal val="#ppt_x"/>
                                          </p:val>
                                        </p:tav>
                                      </p:tavLst>
                                    </p:anim>
                                    <p:anim calcmode="lin" valueType="num">
                                      <p:cBhvr additive="base">
                                        <p:cTn id="43" dur="500" fill="hold"/>
                                        <p:tgtEl>
                                          <p:spTgt spid="15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53"/>
                                        </p:tgtEl>
                                        <p:attrNameLst>
                                          <p:attrName>style.visibility</p:attrName>
                                        </p:attrNameLst>
                                      </p:cBhvr>
                                      <p:to>
                                        <p:strVal val="visible"/>
                                      </p:to>
                                    </p:set>
                                    <p:anim calcmode="lin" valueType="num">
                                      <p:cBhvr additive="base">
                                        <p:cTn id="47" dur="500" fill="hold"/>
                                        <p:tgtEl>
                                          <p:spTgt spid="153"/>
                                        </p:tgtEl>
                                        <p:attrNameLst>
                                          <p:attrName>ppt_x</p:attrName>
                                        </p:attrNameLst>
                                      </p:cBhvr>
                                      <p:tavLst>
                                        <p:tav tm="0">
                                          <p:val>
                                            <p:strVal val="1+#ppt_w/2"/>
                                          </p:val>
                                        </p:tav>
                                        <p:tav tm="100000">
                                          <p:val>
                                            <p:strVal val="#ppt_x"/>
                                          </p:val>
                                        </p:tav>
                                      </p:tavLst>
                                    </p:anim>
                                    <p:anim calcmode="lin" valueType="num">
                                      <p:cBhvr additive="base">
                                        <p:cTn id="48" dur="500" fill="hold"/>
                                        <p:tgtEl>
                                          <p:spTgt spid="15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56"/>
                                        </p:tgtEl>
                                        <p:attrNameLst>
                                          <p:attrName>style.visibility</p:attrName>
                                        </p:attrNameLst>
                                      </p:cBhvr>
                                      <p:to>
                                        <p:strVal val="visible"/>
                                      </p:to>
                                    </p:set>
                                    <p:anim calcmode="lin" valueType="num">
                                      <p:cBhvr additive="base">
                                        <p:cTn id="52" dur="500" fill="hold"/>
                                        <p:tgtEl>
                                          <p:spTgt spid="156"/>
                                        </p:tgtEl>
                                        <p:attrNameLst>
                                          <p:attrName>ppt_x</p:attrName>
                                        </p:attrNameLst>
                                      </p:cBhvr>
                                      <p:tavLst>
                                        <p:tav tm="0">
                                          <p:val>
                                            <p:strVal val="1+#ppt_w/2"/>
                                          </p:val>
                                        </p:tav>
                                        <p:tav tm="100000">
                                          <p:val>
                                            <p:strVal val="#ppt_x"/>
                                          </p:val>
                                        </p:tav>
                                      </p:tavLst>
                                    </p:anim>
                                    <p:anim calcmode="lin" valueType="num">
                                      <p:cBhvr additive="base">
                                        <p:cTn id="53" dur="500" fill="hold"/>
                                        <p:tgtEl>
                                          <p:spTgt spid="156"/>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57"/>
                                        </p:tgtEl>
                                        <p:attrNameLst>
                                          <p:attrName>style.visibility</p:attrName>
                                        </p:attrNameLst>
                                      </p:cBhvr>
                                      <p:to>
                                        <p:strVal val="visible"/>
                                      </p:to>
                                    </p:set>
                                    <p:anim calcmode="lin" valueType="num">
                                      <p:cBhvr additive="base">
                                        <p:cTn id="57" dur="500" fill="hold"/>
                                        <p:tgtEl>
                                          <p:spTgt spid="157"/>
                                        </p:tgtEl>
                                        <p:attrNameLst>
                                          <p:attrName>ppt_x</p:attrName>
                                        </p:attrNameLst>
                                      </p:cBhvr>
                                      <p:tavLst>
                                        <p:tav tm="0">
                                          <p:val>
                                            <p:strVal val="1+#ppt_w/2"/>
                                          </p:val>
                                        </p:tav>
                                        <p:tav tm="100000">
                                          <p:val>
                                            <p:strVal val="#ppt_x"/>
                                          </p:val>
                                        </p:tav>
                                      </p:tavLst>
                                    </p:anim>
                                    <p:anim calcmode="lin" valueType="num">
                                      <p:cBhvr additive="base">
                                        <p:cTn id="58" dur="500" fill="hold"/>
                                        <p:tgtEl>
                                          <p:spTgt spid="157"/>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158"/>
                                        </p:tgtEl>
                                        <p:attrNameLst>
                                          <p:attrName>style.visibility</p:attrName>
                                        </p:attrNameLst>
                                      </p:cBhvr>
                                      <p:to>
                                        <p:strVal val="visible"/>
                                      </p:to>
                                    </p:set>
                                    <p:anim calcmode="lin" valueType="num">
                                      <p:cBhvr additive="base">
                                        <p:cTn id="62" dur="500" fill="hold"/>
                                        <p:tgtEl>
                                          <p:spTgt spid="158"/>
                                        </p:tgtEl>
                                        <p:attrNameLst>
                                          <p:attrName>ppt_x</p:attrName>
                                        </p:attrNameLst>
                                      </p:cBhvr>
                                      <p:tavLst>
                                        <p:tav tm="0">
                                          <p:val>
                                            <p:strVal val="0-#ppt_w/2"/>
                                          </p:val>
                                        </p:tav>
                                        <p:tav tm="100000">
                                          <p:val>
                                            <p:strVal val="#ppt_x"/>
                                          </p:val>
                                        </p:tav>
                                      </p:tavLst>
                                    </p:anim>
                                    <p:anim calcmode="lin" valueType="num">
                                      <p:cBhvr additive="base">
                                        <p:cTn id="63" dur="500" fill="hold"/>
                                        <p:tgtEl>
                                          <p:spTgt spid="15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61"/>
                                        </p:tgtEl>
                                        <p:attrNameLst>
                                          <p:attrName>style.visibility</p:attrName>
                                        </p:attrNameLst>
                                      </p:cBhvr>
                                      <p:to>
                                        <p:strVal val="visible"/>
                                      </p:to>
                                    </p:set>
                                    <p:anim calcmode="lin" valueType="num">
                                      <p:cBhvr additive="base">
                                        <p:cTn id="67" dur="500" fill="hold"/>
                                        <p:tgtEl>
                                          <p:spTgt spid="161"/>
                                        </p:tgtEl>
                                        <p:attrNameLst>
                                          <p:attrName>ppt_x</p:attrName>
                                        </p:attrNameLst>
                                      </p:cBhvr>
                                      <p:tavLst>
                                        <p:tav tm="0">
                                          <p:val>
                                            <p:strVal val="0-#ppt_w/2"/>
                                          </p:val>
                                        </p:tav>
                                        <p:tav tm="100000">
                                          <p:val>
                                            <p:strVal val="#ppt_x"/>
                                          </p:val>
                                        </p:tav>
                                      </p:tavLst>
                                    </p:anim>
                                    <p:anim calcmode="lin" valueType="num">
                                      <p:cBhvr additive="base">
                                        <p:cTn id="68" dur="500" fill="hold"/>
                                        <p:tgtEl>
                                          <p:spTgt spid="161"/>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162"/>
                                        </p:tgtEl>
                                        <p:attrNameLst>
                                          <p:attrName>style.visibility</p:attrName>
                                        </p:attrNameLst>
                                      </p:cBhvr>
                                      <p:to>
                                        <p:strVal val="visible"/>
                                      </p:to>
                                    </p:set>
                                    <p:anim calcmode="lin" valueType="num">
                                      <p:cBhvr additive="base">
                                        <p:cTn id="72" dur="500" fill="hold"/>
                                        <p:tgtEl>
                                          <p:spTgt spid="162"/>
                                        </p:tgtEl>
                                        <p:attrNameLst>
                                          <p:attrName>ppt_x</p:attrName>
                                        </p:attrNameLst>
                                      </p:cBhvr>
                                      <p:tavLst>
                                        <p:tav tm="0">
                                          <p:val>
                                            <p:strVal val="0-#ppt_w/2"/>
                                          </p:val>
                                        </p:tav>
                                        <p:tav tm="100000">
                                          <p:val>
                                            <p:strVal val="#ppt_x"/>
                                          </p:val>
                                        </p:tav>
                                      </p:tavLst>
                                    </p:anim>
                                    <p:anim calcmode="lin" valueType="num">
                                      <p:cBhvr additive="base">
                                        <p:cTn id="73" dur="500" fill="hold"/>
                                        <p:tgtEl>
                                          <p:spTgt spid="162"/>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63"/>
                                        </p:tgtEl>
                                        <p:attrNameLst>
                                          <p:attrName>style.visibility</p:attrName>
                                        </p:attrNameLst>
                                      </p:cBhvr>
                                      <p:to>
                                        <p:strVal val="visible"/>
                                      </p:to>
                                    </p:set>
                                    <p:anim calcmode="lin" valueType="num">
                                      <p:cBhvr additive="base">
                                        <p:cTn id="77" dur="500" fill="hold"/>
                                        <p:tgtEl>
                                          <p:spTgt spid="163"/>
                                        </p:tgtEl>
                                        <p:attrNameLst>
                                          <p:attrName>ppt_x</p:attrName>
                                        </p:attrNameLst>
                                      </p:cBhvr>
                                      <p:tavLst>
                                        <p:tav tm="0">
                                          <p:val>
                                            <p:strVal val="0-#ppt_w/2"/>
                                          </p:val>
                                        </p:tav>
                                        <p:tav tm="100000">
                                          <p:val>
                                            <p:strVal val="#ppt_x"/>
                                          </p:val>
                                        </p:tav>
                                      </p:tavLst>
                                    </p:anim>
                                    <p:anim calcmode="lin" valueType="num">
                                      <p:cBhvr additive="base">
                                        <p:cTn id="78" dur="500" fill="hold"/>
                                        <p:tgtEl>
                                          <p:spTgt spid="163"/>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166"/>
                                        </p:tgtEl>
                                        <p:attrNameLst>
                                          <p:attrName>style.visibility</p:attrName>
                                        </p:attrNameLst>
                                      </p:cBhvr>
                                      <p:to>
                                        <p:strVal val="visible"/>
                                      </p:to>
                                    </p:set>
                                    <p:anim calcmode="lin" valueType="num">
                                      <p:cBhvr additive="base">
                                        <p:cTn id="82" dur="500" fill="hold"/>
                                        <p:tgtEl>
                                          <p:spTgt spid="166"/>
                                        </p:tgtEl>
                                        <p:attrNameLst>
                                          <p:attrName>ppt_x</p:attrName>
                                        </p:attrNameLst>
                                      </p:cBhvr>
                                      <p:tavLst>
                                        <p:tav tm="0">
                                          <p:val>
                                            <p:strVal val="0-#ppt_w/2"/>
                                          </p:val>
                                        </p:tav>
                                        <p:tav tm="100000">
                                          <p:val>
                                            <p:strVal val="#ppt_x"/>
                                          </p:val>
                                        </p:tav>
                                      </p:tavLst>
                                    </p:anim>
                                    <p:anim calcmode="lin" valueType="num">
                                      <p:cBhvr additive="base">
                                        <p:cTn id="83" dur="500" fill="hold"/>
                                        <p:tgtEl>
                                          <p:spTgt spid="166"/>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167"/>
                                        </p:tgtEl>
                                        <p:attrNameLst>
                                          <p:attrName>style.visibility</p:attrName>
                                        </p:attrNameLst>
                                      </p:cBhvr>
                                      <p:to>
                                        <p:strVal val="visible"/>
                                      </p:to>
                                    </p:set>
                                    <p:anim calcmode="lin" valueType="num">
                                      <p:cBhvr additive="base">
                                        <p:cTn id="87" dur="500" fill="hold"/>
                                        <p:tgtEl>
                                          <p:spTgt spid="167"/>
                                        </p:tgtEl>
                                        <p:attrNameLst>
                                          <p:attrName>ppt_x</p:attrName>
                                        </p:attrNameLst>
                                      </p:cBhvr>
                                      <p:tavLst>
                                        <p:tav tm="0">
                                          <p:val>
                                            <p:strVal val="0-#ppt_w/2"/>
                                          </p:val>
                                        </p:tav>
                                        <p:tav tm="100000">
                                          <p:val>
                                            <p:strVal val="#ppt_x"/>
                                          </p:val>
                                        </p:tav>
                                      </p:tavLst>
                                    </p:anim>
                                    <p:anim calcmode="lin" valueType="num">
                                      <p:cBhvr additive="base">
                                        <p:cTn id="88" dur="500" fill="hold"/>
                                        <p:tgtEl>
                                          <p:spTgt spid="167"/>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nodeType="afterEffect">
                                  <p:stCondLst>
                                    <p:cond delay="0"/>
                                  </p:stCondLst>
                                  <p:childTnLst>
                                    <p:set>
                                      <p:cBhvr>
                                        <p:cTn id="91" dur="1" fill="hold">
                                          <p:stCondLst>
                                            <p:cond delay="0"/>
                                          </p:stCondLst>
                                        </p:cTn>
                                        <p:tgtEl>
                                          <p:spTgt spid="168"/>
                                        </p:tgtEl>
                                        <p:attrNameLst>
                                          <p:attrName>style.visibility</p:attrName>
                                        </p:attrNameLst>
                                      </p:cBhvr>
                                      <p:to>
                                        <p:strVal val="visible"/>
                                      </p:to>
                                    </p:set>
                                    <p:anim calcmode="lin" valueType="num">
                                      <p:cBhvr additive="base">
                                        <p:cTn id="92" dur="500" fill="hold"/>
                                        <p:tgtEl>
                                          <p:spTgt spid="168"/>
                                        </p:tgtEl>
                                        <p:attrNameLst>
                                          <p:attrName>ppt_x</p:attrName>
                                        </p:attrNameLst>
                                      </p:cBhvr>
                                      <p:tavLst>
                                        <p:tav tm="0">
                                          <p:val>
                                            <p:strVal val="0-#ppt_w/2"/>
                                          </p:val>
                                        </p:tav>
                                        <p:tav tm="100000">
                                          <p:val>
                                            <p:strVal val="#ppt_x"/>
                                          </p:val>
                                        </p:tav>
                                      </p:tavLst>
                                    </p:anim>
                                    <p:anim calcmode="lin" valueType="num">
                                      <p:cBhvr additive="base">
                                        <p:cTn id="93" dur="500" fill="hold"/>
                                        <p:tgtEl>
                                          <p:spTgt spid="168"/>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171"/>
                                        </p:tgtEl>
                                        <p:attrNameLst>
                                          <p:attrName>style.visibility</p:attrName>
                                        </p:attrNameLst>
                                      </p:cBhvr>
                                      <p:to>
                                        <p:strVal val="visible"/>
                                      </p:to>
                                    </p:set>
                                    <p:anim calcmode="lin" valueType="num">
                                      <p:cBhvr additive="base">
                                        <p:cTn id="97" dur="500" fill="hold"/>
                                        <p:tgtEl>
                                          <p:spTgt spid="171"/>
                                        </p:tgtEl>
                                        <p:attrNameLst>
                                          <p:attrName>ppt_x</p:attrName>
                                        </p:attrNameLst>
                                      </p:cBhvr>
                                      <p:tavLst>
                                        <p:tav tm="0">
                                          <p:val>
                                            <p:strVal val="0-#ppt_w/2"/>
                                          </p:val>
                                        </p:tav>
                                        <p:tav tm="100000">
                                          <p:val>
                                            <p:strVal val="#ppt_x"/>
                                          </p:val>
                                        </p:tav>
                                      </p:tavLst>
                                    </p:anim>
                                    <p:anim calcmode="lin" valueType="num">
                                      <p:cBhvr additive="base">
                                        <p:cTn id="98" dur="500" fill="hold"/>
                                        <p:tgtEl>
                                          <p:spTgt spid="171"/>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stCondLst>
                                    <p:cond delay="0"/>
                                  </p:stCondLst>
                                  <p:childTnLst>
                                    <p:set>
                                      <p:cBhvr>
                                        <p:cTn id="101" dur="1" fill="hold">
                                          <p:stCondLst>
                                            <p:cond delay="0"/>
                                          </p:stCondLst>
                                        </p:cTn>
                                        <p:tgtEl>
                                          <p:spTgt spid="172"/>
                                        </p:tgtEl>
                                        <p:attrNameLst>
                                          <p:attrName>style.visibility</p:attrName>
                                        </p:attrNameLst>
                                      </p:cBhvr>
                                      <p:to>
                                        <p:strVal val="visible"/>
                                      </p:to>
                                    </p:set>
                                    <p:anim calcmode="lin" valueType="num">
                                      <p:cBhvr additive="base">
                                        <p:cTn id="102" dur="500" fill="hold"/>
                                        <p:tgtEl>
                                          <p:spTgt spid="172"/>
                                        </p:tgtEl>
                                        <p:attrNameLst>
                                          <p:attrName>ppt_x</p:attrName>
                                        </p:attrNameLst>
                                      </p:cBhvr>
                                      <p:tavLst>
                                        <p:tav tm="0">
                                          <p:val>
                                            <p:strVal val="0-#ppt_w/2"/>
                                          </p:val>
                                        </p:tav>
                                        <p:tav tm="100000">
                                          <p:val>
                                            <p:strVal val="#ppt_x"/>
                                          </p:val>
                                        </p:tav>
                                      </p:tavLst>
                                    </p:anim>
                                    <p:anim calcmode="lin" valueType="num">
                                      <p:cBhvr additive="base">
                                        <p:cTn id="103" dur="5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P spid="151" grpId="0"/>
      <p:bldP spid="152" grpId="0"/>
      <p:bldP spid="156" grpId="0"/>
      <p:bldP spid="157" grpId="0"/>
      <p:bldP spid="161" grpId="0"/>
      <p:bldP spid="162" grpId="0"/>
      <p:bldP spid="166" grpId="0"/>
      <p:bldP spid="167" grpId="0"/>
      <p:bldP spid="171" grpId="0"/>
      <p:bldP spid="172" grpId="0"/>
      <p:bldP spid="17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34886" y="297282"/>
            <a:ext cx="5794399" cy="461665"/>
          </a:xfrm>
        </p:spPr>
        <p:txBody>
          <a:bodyPr/>
          <a:lstStyle/>
          <a:p>
            <a:r>
              <a:rPr lang="zh-CN" altLang="en-US" dirty="0" smtClean="0"/>
              <a:t>云服务模式</a:t>
            </a:r>
            <a:endParaRPr lang="zh-CN" altLang="en-US" dirty="0"/>
          </a:p>
        </p:txBody>
      </p:sp>
      <p:sp>
        <p:nvSpPr>
          <p:cNvPr id="8" name="任意多边形 7"/>
          <p:cNvSpPr/>
          <p:nvPr/>
        </p:nvSpPr>
        <p:spPr>
          <a:xfrm rot="2700000" flipV="1">
            <a:off x="4574765" y="936610"/>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595959"/>
          </a:solidFill>
          <a:ln w="12700" cap="flat" cmpd="sng" algn="ctr">
            <a:noFill/>
            <a:prstDash val="solid"/>
            <a:miter lim="800000"/>
          </a:ln>
          <a:effectLst>
            <a:outerShdw blurRad="127000" dist="38100" dir="8100000" algn="tr" rotWithShape="0">
              <a:prstClr val="black">
                <a:alpha val="40000"/>
              </a:prstClr>
            </a:outerShdw>
          </a:effectLst>
        </p:spPr>
        <p:txBody>
          <a:bodyPr wrap="square" rtlCol="0" anchor="ctr">
            <a:noAutofit/>
          </a:bodyPr>
          <a:lstStyle/>
          <a:p>
            <a:pPr algn="ctr">
              <a:defRPr/>
            </a:pPr>
            <a:endParaRPr lang="zh-CN" altLang="en-US" kern="0">
              <a:solidFill>
                <a:prstClr val="white"/>
              </a:solidFill>
              <a:latin typeface="Arial" panose="020B0604020202020204"/>
              <a:ea typeface="微软雅黑" panose="020B0503020204020204" pitchFamily="34" charset="-122"/>
            </a:endParaRPr>
          </a:p>
        </p:txBody>
      </p:sp>
      <p:sp>
        <p:nvSpPr>
          <p:cNvPr id="9" name="任意多边形 8"/>
          <p:cNvSpPr/>
          <p:nvPr/>
        </p:nvSpPr>
        <p:spPr>
          <a:xfrm rot="2700000" flipH="1">
            <a:off x="6632050" y="368832"/>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4F81BD"/>
          </a:solidFill>
          <a:ln w="12700" cap="flat" cmpd="sng" algn="ctr">
            <a:noFill/>
            <a:prstDash val="solid"/>
            <a:miter lim="800000"/>
          </a:ln>
          <a:effectLst>
            <a:outerShdw blurRad="127000" dist="38100" dir="18900000" algn="bl" rotWithShape="0">
              <a:prstClr val="black">
                <a:alpha val="40000"/>
              </a:prstClr>
            </a:outerShdw>
          </a:effectLst>
        </p:spPr>
        <p:txBody>
          <a:bodyPr wrap="square" rtlCol="0" anchor="ctr">
            <a:noAutofit/>
          </a:bodyPr>
          <a:lstStyle/>
          <a:p>
            <a:pPr algn="ctr">
              <a:defRPr/>
            </a:pPr>
            <a:endParaRPr lang="zh-CN" altLang="en-US" kern="0">
              <a:solidFill>
                <a:prstClr val="white"/>
              </a:solidFill>
              <a:latin typeface="Arial" panose="020B0604020202020204"/>
              <a:ea typeface="微软雅黑" panose="020B0503020204020204" pitchFamily="34" charset="-122"/>
            </a:endParaRPr>
          </a:p>
        </p:txBody>
      </p:sp>
      <p:sp>
        <p:nvSpPr>
          <p:cNvPr id="10" name="任意多边形 9"/>
          <p:cNvSpPr/>
          <p:nvPr/>
        </p:nvSpPr>
        <p:spPr>
          <a:xfrm rot="18900000">
            <a:off x="4575258" y="368833"/>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40000">
                <a:srgbClr val="4F81BD"/>
              </a:gs>
              <a:gs pos="100000">
                <a:srgbClr val="4F81BD">
                  <a:lumMod val="75000"/>
                </a:srgbClr>
              </a:gs>
            </a:gsLst>
            <a:lin ang="5400000" scaled="1"/>
          </a:gradFill>
          <a:ln w="12700" cap="flat" cmpd="sng" algn="ctr">
            <a:noFill/>
            <a:prstDash val="solid"/>
            <a:miter lim="800000"/>
          </a:ln>
          <a:effectLst>
            <a:outerShdw blurRad="152400" dist="50800" dir="12600000" algn="br" rotWithShape="0">
              <a:prstClr val="black">
                <a:alpha val="55000"/>
              </a:prstClr>
            </a:outerShdw>
          </a:effectLst>
        </p:spPr>
        <p:txBody>
          <a:bodyPr wrap="square" rtlCol="0" anchor="ctr">
            <a:noAutofit/>
          </a:bodyPr>
          <a:lstStyle/>
          <a:p>
            <a:pPr algn="ctr">
              <a:defRPr/>
            </a:pPr>
            <a:endParaRPr lang="zh-CN" altLang="en-US" kern="0">
              <a:solidFill>
                <a:prstClr val="white"/>
              </a:solidFill>
              <a:latin typeface="Arial" panose="020B0604020202020204"/>
              <a:ea typeface="微软雅黑" panose="020B0503020204020204" pitchFamily="34" charset="-122"/>
            </a:endParaRPr>
          </a:p>
        </p:txBody>
      </p:sp>
      <p:sp>
        <p:nvSpPr>
          <p:cNvPr id="11" name="任意多边形 10"/>
          <p:cNvSpPr/>
          <p:nvPr/>
        </p:nvSpPr>
        <p:spPr>
          <a:xfrm rot="18900000" flipH="1" flipV="1">
            <a:off x="6631557" y="936611"/>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595959"/>
          </a:solidFill>
          <a:ln w="12700" cap="flat" cmpd="sng" algn="ctr">
            <a:noFill/>
            <a:prstDash val="solid"/>
            <a:miter lim="800000"/>
          </a:ln>
          <a:effectLst>
            <a:outerShdw blurRad="152400" dist="63500" dir="1800000" algn="tl" rotWithShape="0">
              <a:prstClr val="black">
                <a:alpha val="55000"/>
              </a:prstClr>
            </a:outerShdw>
          </a:effectLst>
        </p:spPr>
        <p:txBody>
          <a:bodyPr wrap="square" rtlCol="0" anchor="ctr">
            <a:noAutofit/>
          </a:bodyPr>
          <a:lstStyle/>
          <a:p>
            <a:pPr algn="ctr">
              <a:defRPr/>
            </a:pPr>
            <a:endParaRPr lang="zh-CN" altLang="en-US" kern="0">
              <a:solidFill>
                <a:prstClr val="white"/>
              </a:solidFill>
              <a:latin typeface="Arial" panose="020B0604020202020204"/>
              <a:ea typeface="微软雅黑" panose="020B0503020204020204" pitchFamily="34" charset="-122"/>
            </a:endParaRPr>
          </a:p>
        </p:txBody>
      </p:sp>
      <p:sp>
        <p:nvSpPr>
          <p:cNvPr id="12" name="文本框 4"/>
          <p:cNvSpPr txBox="1"/>
          <p:nvPr/>
        </p:nvSpPr>
        <p:spPr>
          <a:xfrm rot="2700000">
            <a:off x="3967912" y="1589756"/>
            <a:ext cx="1846816" cy="461665"/>
          </a:xfrm>
          <a:prstGeom prst="rect">
            <a:avLst/>
          </a:prstGeom>
          <a:noFill/>
          <a:effectLst/>
        </p:spPr>
        <p:txBody>
          <a:bodyPr wrap="square" rtlCol="0" anchor="ctr">
            <a:spAutoFit/>
          </a:bodyPr>
          <a:lstStyle/>
          <a:p>
            <a:pPr algn="just"/>
            <a:r>
              <a:rPr lang="en-US" altLang="zh-CN" sz="2400" dirty="0">
                <a:solidFill>
                  <a:srgbClr val="FFFFFF"/>
                </a:solidFill>
                <a:latin typeface="微软雅黑" panose="020B0503020204020204" pitchFamily="34" charset="-122"/>
              </a:rPr>
              <a:t>A</a:t>
            </a:r>
            <a:r>
              <a:rPr lang="zh-CN" altLang="en-US" sz="2400" dirty="0">
                <a:solidFill>
                  <a:srgbClr val="FFFFFF"/>
                </a:solidFill>
                <a:latin typeface="微软雅黑" panose="020B0503020204020204" pitchFamily="34" charset="-122"/>
              </a:rPr>
              <a:t>医院</a:t>
            </a:r>
            <a:endParaRPr lang="zh-CN" altLang="en-US" sz="2400" dirty="0">
              <a:solidFill>
                <a:srgbClr val="FFFFFF"/>
              </a:solidFill>
              <a:latin typeface="微软雅黑" panose="020B0503020204020204" pitchFamily="34" charset="-122"/>
            </a:endParaRPr>
          </a:p>
        </p:txBody>
      </p:sp>
      <p:sp>
        <p:nvSpPr>
          <p:cNvPr id="13" name="文本框 16"/>
          <p:cNvSpPr txBox="1"/>
          <p:nvPr/>
        </p:nvSpPr>
        <p:spPr>
          <a:xfrm rot="-2700000">
            <a:off x="3780022" y="3271578"/>
            <a:ext cx="1846816" cy="461665"/>
          </a:xfrm>
          <a:prstGeom prst="rect">
            <a:avLst/>
          </a:prstGeom>
          <a:noFill/>
          <a:effectLst/>
        </p:spPr>
        <p:txBody>
          <a:bodyPr wrap="square" rtlCol="0" anchor="ctr">
            <a:spAutoFit/>
          </a:bodyPr>
          <a:lstStyle/>
          <a:p>
            <a:pPr algn="ctr"/>
            <a:r>
              <a:rPr lang="en-US" altLang="zh-CN" sz="2400" dirty="0">
                <a:solidFill>
                  <a:srgbClr val="FFFFFF"/>
                </a:solidFill>
                <a:latin typeface="微软雅黑" panose="020B0503020204020204" pitchFamily="34" charset="-122"/>
              </a:rPr>
              <a:t>B</a:t>
            </a:r>
            <a:r>
              <a:rPr lang="zh-CN" altLang="en-US" sz="2400" dirty="0">
                <a:solidFill>
                  <a:srgbClr val="FFFFFF"/>
                </a:solidFill>
                <a:latin typeface="微软雅黑" panose="020B0503020204020204" pitchFamily="34" charset="-122"/>
              </a:rPr>
              <a:t>医院</a:t>
            </a:r>
            <a:endParaRPr lang="zh-CN" altLang="en-US" sz="2400" dirty="0">
              <a:solidFill>
                <a:srgbClr val="FFFFFF"/>
              </a:solidFill>
              <a:latin typeface="微软雅黑" panose="020B0503020204020204" pitchFamily="34" charset="-122"/>
            </a:endParaRPr>
          </a:p>
        </p:txBody>
      </p:sp>
      <p:sp>
        <p:nvSpPr>
          <p:cNvPr id="14" name="文本框 19"/>
          <p:cNvSpPr txBox="1"/>
          <p:nvPr/>
        </p:nvSpPr>
        <p:spPr>
          <a:xfrm rot="18900000" flipH="1">
            <a:off x="7046583" y="1410871"/>
            <a:ext cx="1846816" cy="461665"/>
          </a:xfrm>
          <a:prstGeom prst="rect">
            <a:avLst/>
          </a:prstGeom>
          <a:noFill/>
          <a:effectLst/>
        </p:spPr>
        <p:txBody>
          <a:bodyPr wrap="square" rtlCol="0" anchor="ctr">
            <a:spAutoFit/>
          </a:bodyPr>
          <a:lstStyle/>
          <a:p>
            <a:pPr algn="ctr"/>
            <a:r>
              <a:rPr lang="en-US" altLang="zh-CN" sz="2400" dirty="0">
                <a:solidFill>
                  <a:srgbClr val="FFFFFF"/>
                </a:solidFill>
                <a:latin typeface="微软雅黑" panose="020B0503020204020204" pitchFamily="34" charset="-122"/>
              </a:rPr>
              <a:t>C</a:t>
            </a:r>
            <a:r>
              <a:rPr lang="zh-CN" altLang="en-US" sz="2400" dirty="0">
                <a:solidFill>
                  <a:srgbClr val="FFFFFF"/>
                </a:solidFill>
                <a:latin typeface="微软雅黑" panose="020B0503020204020204" pitchFamily="34" charset="-122"/>
              </a:rPr>
              <a:t>医院</a:t>
            </a:r>
            <a:endParaRPr lang="zh-CN" altLang="en-US" sz="2400" dirty="0">
              <a:solidFill>
                <a:srgbClr val="FFFFFF"/>
              </a:solidFill>
              <a:latin typeface="微软雅黑" panose="020B0503020204020204" pitchFamily="34" charset="-122"/>
            </a:endParaRPr>
          </a:p>
        </p:txBody>
      </p:sp>
      <p:sp>
        <p:nvSpPr>
          <p:cNvPr id="15" name="文本框 20"/>
          <p:cNvSpPr txBox="1"/>
          <p:nvPr/>
        </p:nvSpPr>
        <p:spPr>
          <a:xfrm rot="2700000" flipH="1">
            <a:off x="7085223" y="3245419"/>
            <a:ext cx="1846816" cy="461665"/>
          </a:xfrm>
          <a:prstGeom prst="rect">
            <a:avLst/>
          </a:prstGeom>
          <a:noFill/>
          <a:effectLst/>
        </p:spPr>
        <p:txBody>
          <a:bodyPr wrap="square" rtlCol="0" anchor="ctr">
            <a:spAutoFit/>
          </a:bodyPr>
          <a:lstStyle/>
          <a:p>
            <a:pPr algn="ctr"/>
            <a:r>
              <a:rPr lang="zh-CN" altLang="en-US" sz="2400" dirty="0">
                <a:solidFill>
                  <a:srgbClr val="FFFFFF"/>
                </a:solidFill>
                <a:latin typeface="微软雅黑" panose="020B0503020204020204" pitchFamily="34" charset="-122"/>
              </a:rPr>
              <a:t>其他医院</a:t>
            </a:r>
            <a:endParaRPr lang="zh-CN" altLang="en-US" sz="2400" dirty="0">
              <a:solidFill>
                <a:srgbClr val="FFFFFF"/>
              </a:solidFill>
              <a:latin typeface="微软雅黑" panose="020B0503020204020204" pitchFamily="34" charset="-122"/>
            </a:endParaRPr>
          </a:p>
        </p:txBody>
      </p:sp>
      <p:grpSp>
        <p:nvGrpSpPr>
          <p:cNvPr id="42" name="组合 41"/>
          <p:cNvGrpSpPr/>
          <p:nvPr/>
        </p:nvGrpSpPr>
        <p:grpSpPr>
          <a:xfrm>
            <a:off x="1470300" y="631033"/>
            <a:ext cx="9321715" cy="4020363"/>
            <a:chOff x="-53701" y="631032"/>
            <a:chExt cx="9321715" cy="4020363"/>
          </a:xfrm>
        </p:grpSpPr>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85722" y="2096454"/>
              <a:ext cx="2743200" cy="97472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descr="F:\售前技术支持\其他\医疗行业相关素材\概念图素材\3D-hospital-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02" y="631032"/>
              <a:ext cx="1230584" cy="12305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3701" y="1733416"/>
              <a:ext cx="2492990" cy="646331"/>
            </a:xfrm>
            <a:prstGeom prst="rect">
              <a:avLst/>
            </a:prstGeom>
            <a:noFill/>
          </p:spPr>
          <p:txBody>
            <a:bodyPr wrap="none" rtlCol="0">
              <a:spAutoFit/>
            </a:bodyPr>
            <a:lstStyle/>
            <a:p>
              <a:r>
                <a:rPr lang="zh-CN" altLang="en-US" dirty="0"/>
                <a:t>厦门大学附属第一医院</a:t>
              </a:r>
              <a:endParaRPr lang="en-US" altLang="zh-CN" dirty="0"/>
            </a:p>
            <a:p>
              <a:r>
                <a:rPr lang="zh-CN" altLang="en-US" dirty="0"/>
                <a:t>    统一供应链门户</a:t>
              </a:r>
              <a:endParaRPr lang="zh-CN" altLang="en-US" dirty="0"/>
            </a:p>
          </p:txBody>
        </p:sp>
        <p:pic>
          <p:nvPicPr>
            <p:cNvPr id="45" name="Picture 4" descr="F:\售前技术支持\其他\医疗行业相关素材\概念图素材\3D-hospital-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02" y="686248"/>
              <a:ext cx="1230584" cy="123058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313359" y="1774557"/>
              <a:ext cx="2954655" cy="646331"/>
            </a:xfrm>
            <a:prstGeom prst="rect">
              <a:avLst/>
            </a:prstGeom>
            <a:noFill/>
          </p:spPr>
          <p:txBody>
            <a:bodyPr wrap="none" rtlCol="0">
              <a:spAutoFit/>
            </a:bodyPr>
            <a:lstStyle/>
            <a:p>
              <a:r>
                <a:rPr lang="zh-CN" altLang="en-US" dirty="0"/>
                <a:t>福建医科大学附属第一医院</a:t>
              </a:r>
              <a:endParaRPr lang="en-US" altLang="zh-CN" dirty="0"/>
            </a:p>
            <a:p>
              <a:r>
                <a:rPr lang="zh-CN" altLang="en-US" dirty="0"/>
                <a:t>      统一供应链门户</a:t>
              </a:r>
              <a:endParaRPr lang="zh-CN" altLang="en-US" dirty="0"/>
            </a:p>
          </p:txBody>
        </p:sp>
        <p:pic>
          <p:nvPicPr>
            <p:cNvPr id="47" name="Picture 4" descr="F:\售前技术支持\其他\医疗行业相关素材\概念图素材\3D-hospital-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02" y="2852936"/>
              <a:ext cx="1230584" cy="1230584"/>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292547" y="3985277"/>
              <a:ext cx="1800493" cy="646331"/>
            </a:xfrm>
            <a:prstGeom prst="rect">
              <a:avLst/>
            </a:prstGeom>
            <a:noFill/>
          </p:spPr>
          <p:txBody>
            <a:bodyPr wrap="none" rtlCol="0">
              <a:spAutoFit/>
            </a:bodyPr>
            <a:lstStyle/>
            <a:p>
              <a:r>
                <a:rPr lang="zh-CN" altLang="en-US" dirty="0"/>
                <a:t>厦门市第二医院</a:t>
              </a:r>
              <a:endParaRPr lang="en-US" altLang="zh-CN" dirty="0"/>
            </a:p>
            <a:p>
              <a:r>
                <a:rPr lang="zh-CN" altLang="en-US" dirty="0"/>
                <a:t>统一供应链门户</a:t>
              </a:r>
              <a:endParaRPr lang="zh-CN" altLang="en-US" dirty="0"/>
            </a:p>
          </p:txBody>
        </p:sp>
        <p:pic>
          <p:nvPicPr>
            <p:cNvPr id="49" name="Picture 4" descr="F:\售前技术支持\其他\医疗行业相关素材\概念图素材\3D-hospital-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2924944"/>
              <a:ext cx="1230584" cy="123058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887341" y="4005064"/>
              <a:ext cx="2127505" cy="646331"/>
            </a:xfrm>
            <a:prstGeom prst="rect">
              <a:avLst/>
            </a:prstGeom>
            <a:noFill/>
          </p:spPr>
          <p:txBody>
            <a:bodyPr wrap="none" rtlCol="0">
              <a:spAutoFit/>
            </a:bodyPr>
            <a:lstStyle/>
            <a:p>
              <a:r>
                <a:rPr lang="en-US" altLang="zh-CN" dirty="0"/>
                <a:t>        XXX</a:t>
              </a:r>
              <a:r>
                <a:rPr lang="zh-CN" altLang="en-US" dirty="0"/>
                <a:t>医院</a:t>
              </a:r>
              <a:endParaRPr lang="en-US" altLang="zh-CN" dirty="0"/>
            </a:p>
            <a:p>
              <a:r>
                <a:rPr lang="zh-CN" altLang="en-US" dirty="0"/>
                <a:t>    统一供应链门户</a:t>
              </a:r>
              <a:endParaRPr lang="zh-CN" altLang="en-US" dirty="0"/>
            </a:p>
          </p:txBody>
        </p:sp>
      </p:grpSp>
      <p:grpSp>
        <p:nvGrpSpPr>
          <p:cNvPr id="62" name="组合 8"/>
          <p:cNvGrpSpPr/>
          <p:nvPr/>
        </p:nvGrpSpPr>
        <p:grpSpPr bwMode="auto">
          <a:xfrm>
            <a:off x="1816549" y="5022776"/>
            <a:ext cx="3940597" cy="1502569"/>
            <a:chOff x="0" y="0"/>
            <a:chExt cx="12192000" cy="630377"/>
          </a:xfrm>
        </p:grpSpPr>
        <p:sp>
          <p:nvSpPr>
            <p:cNvPr id="63" name="矩形 9"/>
            <p:cNvSpPr>
              <a:spLocks noChangeArrowheads="1"/>
            </p:cNvSpPr>
            <p:nvPr/>
          </p:nvSpPr>
          <p:spPr bwMode="auto">
            <a:xfrm>
              <a:off x="0" y="28562"/>
              <a:ext cx="12192000" cy="601815"/>
            </a:xfrm>
            <a:prstGeom prst="rect">
              <a:avLst/>
            </a:prstGeom>
            <a:no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350" kern="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4" name="矩形 10"/>
            <p:cNvSpPr>
              <a:spLocks noChangeArrowheads="1"/>
            </p:cNvSpPr>
            <p:nvPr/>
          </p:nvSpPr>
          <p:spPr bwMode="auto">
            <a:xfrm>
              <a:off x="0" y="0"/>
              <a:ext cx="12192000" cy="28562"/>
            </a:xfrm>
            <a:prstGeom prst="rect">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350" kern="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65" name="TextBox 15"/>
          <p:cNvSpPr>
            <a:spLocks noChangeArrowheads="1"/>
          </p:cNvSpPr>
          <p:nvPr/>
        </p:nvSpPr>
        <p:spPr bwMode="auto">
          <a:xfrm>
            <a:off x="1816548" y="5559533"/>
            <a:ext cx="8599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zh-CN" sz="1400" dirty="0">
                <a:latin typeface="+mn-ea"/>
                <a:ea typeface="+mn-ea"/>
              </a:rPr>
              <a:t>统一供应链平台对外的供应商管理门户以及医疗机构管理门户都在</a:t>
            </a:r>
            <a:r>
              <a:rPr lang="zh-CN" altLang="en-US" sz="1400" dirty="0">
                <a:latin typeface="+mn-ea"/>
                <a:ea typeface="+mn-ea"/>
              </a:rPr>
              <a:t>京东云</a:t>
            </a:r>
            <a:r>
              <a:rPr lang="zh-CN" altLang="zh-CN" sz="1400" dirty="0">
                <a:latin typeface="+mn-ea"/>
                <a:ea typeface="+mn-ea"/>
              </a:rPr>
              <a:t>上进行部署，通过</a:t>
            </a:r>
            <a:r>
              <a:rPr lang="zh-CN" altLang="en-US" sz="1400" dirty="0">
                <a:latin typeface="+mn-ea"/>
                <a:ea typeface="+mn-ea"/>
              </a:rPr>
              <a:t>京东</a:t>
            </a:r>
            <a:r>
              <a:rPr lang="zh-CN" altLang="zh-CN" sz="1400" dirty="0">
                <a:latin typeface="+mn-ea"/>
                <a:ea typeface="+mn-ea"/>
              </a:rPr>
              <a:t>云实现数据存储，数据交换，数据计算，</a:t>
            </a:r>
            <a:r>
              <a:rPr lang="zh-CN" altLang="zh-CN" sz="1400" b="1" dirty="0">
                <a:solidFill>
                  <a:srgbClr val="FF0000"/>
                </a:solidFill>
                <a:latin typeface="+mn-ea"/>
                <a:ea typeface="+mn-ea"/>
              </a:rPr>
              <a:t>利用</a:t>
            </a:r>
            <a:r>
              <a:rPr lang="zh-CN" altLang="en-US" sz="1400" b="1" dirty="0">
                <a:solidFill>
                  <a:srgbClr val="FF0000"/>
                </a:solidFill>
                <a:latin typeface="+mn-ea"/>
                <a:ea typeface="+mn-ea"/>
              </a:rPr>
              <a:t>京东</a:t>
            </a:r>
            <a:r>
              <a:rPr lang="zh-CN" altLang="zh-CN" sz="1400" b="1" dirty="0">
                <a:solidFill>
                  <a:srgbClr val="FF0000"/>
                </a:solidFill>
                <a:latin typeface="+mn-ea"/>
                <a:ea typeface="+mn-ea"/>
              </a:rPr>
              <a:t>云自带的软</a:t>
            </a:r>
            <a:r>
              <a:rPr lang="en-US" altLang="zh-CN" sz="1400" b="1" dirty="0">
                <a:solidFill>
                  <a:srgbClr val="FF0000"/>
                </a:solidFill>
                <a:latin typeface="+mn-ea"/>
                <a:ea typeface="+mn-ea"/>
              </a:rPr>
              <a:t>/</a:t>
            </a:r>
            <a:r>
              <a:rPr lang="zh-CN" altLang="zh-CN" sz="1400" b="1" dirty="0">
                <a:solidFill>
                  <a:srgbClr val="FF0000"/>
                </a:solidFill>
                <a:latin typeface="+mn-ea"/>
                <a:ea typeface="+mn-ea"/>
              </a:rPr>
              <a:t>硬安全策略实现数据安全、应用安全、防黑客攻击等</a:t>
            </a:r>
            <a:r>
              <a:rPr lang="zh-CN" altLang="en-US" sz="1400" b="1" dirty="0">
                <a:solidFill>
                  <a:srgbClr val="FF0000"/>
                </a:solidFill>
                <a:latin typeface="+mn-ea"/>
                <a:ea typeface="+mn-ea"/>
              </a:rPr>
              <a:t>。</a:t>
            </a:r>
            <a:endParaRPr lang="zh-CN" altLang="en-US" sz="1400" b="1" dirty="0">
              <a:solidFill>
                <a:srgbClr val="FF0000"/>
              </a:solidFill>
              <a:latin typeface="+mn-ea"/>
              <a:ea typeface="+mn-ea"/>
              <a:sym typeface="微软雅黑" panose="020B0503020204020204" pitchFamily="34" charset="-122"/>
            </a:endParaRPr>
          </a:p>
        </p:txBody>
      </p:sp>
      <p:sp>
        <p:nvSpPr>
          <p:cNvPr id="66" name="矩形 13"/>
          <p:cNvSpPr>
            <a:spLocks noChangeArrowheads="1"/>
          </p:cNvSpPr>
          <p:nvPr/>
        </p:nvSpPr>
        <p:spPr bwMode="auto">
          <a:xfrm>
            <a:off x="1775520" y="5179849"/>
            <a:ext cx="2927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京东云</a:t>
            </a:r>
            <a:r>
              <a:rPr lang="en-US" altLang="zh-CN" sz="2000" b="1" dirty="0">
                <a:solidFill>
                  <a:srgbClr val="000000">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rPr>
              <a:t>云服务模式</a:t>
            </a:r>
            <a:endPar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86" y="6024672"/>
            <a:ext cx="1433242" cy="409498"/>
          </a:xfrm>
          <a:prstGeom prst="rect">
            <a:avLst/>
          </a:prstGeom>
        </p:spPr>
      </p:pic>
      <p:sp>
        <p:nvSpPr>
          <p:cNvPr id="4" name="文本框 3"/>
          <p:cNvSpPr txBox="1"/>
          <p:nvPr/>
        </p:nvSpPr>
        <p:spPr>
          <a:xfrm>
            <a:off x="4894284" y="2078358"/>
            <a:ext cx="2743692" cy="954107"/>
          </a:xfrm>
          <a:prstGeom prst="rect">
            <a:avLst/>
          </a:prstGeom>
          <a:solidFill>
            <a:schemeClr val="tx2">
              <a:lumMod val="60000"/>
              <a:lumOff val="40000"/>
            </a:schemeClr>
          </a:solidFill>
        </p:spPr>
        <p:txBody>
          <a:bodyPr wrap="square" rtlCol="0">
            <a:spAutoFit/>
          </a:bodyPr>
          <a:lstStyle/>
          <a:p>
            <a:pPr algn="ctr"/>
            <a:r>
              <a:rPr lang="zh-CN" altLang="en-US" sz="2800" dirty="0"/>
              <a:t>京东统一</a:t>
            </a:r>
            <a:endParaRPr lang="en-US" altLang="zh-CN" sz="2800" dirty="0"/>
          </a:p>
          <a:p>
            <a:pPr algn="ctr"/>
            <a:r>
              <a:rPr lang="zh-CN" altLang="en-US" sz="2800" dirty="0"/>
              <a:t>供应链平台</a:t>
            </a:r>
            <a:endParaRPr lang="zh-CN" altLang="en-US" sz="2800" dirty="0"/>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0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100"/>
                                      </p:stCondLst>
                                      <p:childTnLst>
                                        <p:set>
                                          <p:cBhvr>
                                            <p:cTn id="14" dur="1" fill="hold">
                                              <p:stCondLst>
                                                <p:cond delay="0"/>
                                              </p:stCondLst>
                                            </p:cTn>
                                            <p:tgtEl>
                                              <p:spTgt spid="9"/>
                                            </p:tgtEl>
                                            <p:attrNameLst>
                                              <p:attrName>style.visibility</p:attrName>
                                            </p:attrNameLst>
                                          </p:cBhvr>
                                          <p:to>
                                            <p:strVal val="visible"/>
                                          </p:to>
                                        </p:set>
                                        <p:anim calcmode="lin" valueType="num" p14:bounceEnd="40000">
                                          <p:cBhvr additive="base">
                                            <p:cTn id="15" dur="10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10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10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3"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upRight)">
                                          <p:cBhvr>
                                            <p:cTn id="27" dur="500"/>
                                            <p:tgtEl>
                                              <p:spTgt spid="13"/>
                                            </p:tgtEl>
                                          </p:cBhvr>
                                        </p:animEffect>
                                      </p:childTnLst>
                                    </p:cTn>
                                  </p:par>
                                  <p:par>
                                    <p:cTn id="28" presetID="18" presetClass="entr" presetSubtype="9"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upLeft)">
                                          <p:cBhvr>
                                            <p:cTn id="30" dur="500"/>
                                            <p:tgtEl>
                                              <p:spTgt spid="15"/>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Left)">
                                          <p:cBhvr>
                                            <p:cTn id="33" dur="500"/>
                                            <p:tgtEl>
                                              <p:spTgt spid="14"/>
                                            </p:tgtEl>
                                          </p:cBhvr>
                                        </p:animEffect>
                                      </p:childTnLst>
                                    </p:cTn>
                                  </p:par>
                                  <p:par>
                                    <p:cTn id="34" presetID="2" presetClass="entr" presetSubtype="2"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1000" fill="hold"/>
                                            <p:tgtEl>
                                              <p:spTgt spid="62"/>
                                            </p:tgtEl>
                                            <p:attrNameLst>
                                              <p:attrName>ppt_x</p:attrName>
                                            </p:attrNameLst>
                                          </p:cBhvr>
                                          <p:tavLst>
                                            <p:tav tm="0">
                                              <p:val>
                                                <p:strVal val="1+#ppt_w/2"/>
                                              </p:val>
                                            </p:tav>
                                            <p:tav tm="100000">
                                              <p:val>
                                                <p:strVal val="#ppt_x"/>
                                              </p:val>
                                            </p:tav>
                                          </p:tavLst>
                                        </p:anim>
                                        <p:anim calcmode="lin" valueType="num">
                                          <p:cBhvr additive="base">
                                            <p:cTn id="37" dur="1000" fill="hold"/>
                                            <p:tgtEl>
                                              <p:spTgt spid="6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1000" fill="hold"/>
                                            <p:tgtEl>
                                              <p:spTgt spid="65"/>
                                            </p:tgtEl>
                                            <p:attrNameLst>
                                              <p:attrName>ppt_x</p:attrName>
                                            </p:attrNameLst>
                                          </p:cBhvr>
                                          <p:tavLst>
                                            <p:tav tm="0">
                                              <p:val>
                                                <p:strVal val="1+#ppt_w/2"/>
                                              </p:val>
                                            </p:tav>
                                            <p:tav tm="100000">
                                              <p:val>
                                                <p:strVal val="#ppt_x"/>
                                              </p:val>
                                            </p:tav>
                                          </p:tavLst>
                                        </p:anim>
                                        <p:anim calcmode="lin" valueType="num">
                                          <p:cBhvr additive="base">
                                            <p:cTn id="41" dur="1000" fill="hold"/>
                                            <p:tgtEl>
                                              <p:spTgt spid="6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1000" fill="hold"/>
                                            <p:tgtEl>
                                              <p:spTgt spid="66"/>
                                            </p:tgtEl>
                                            <p:attrNameLst>
                                              <p:attrName>ppt_x</p:attrName>
                                            </p:attrNameLst>
                                          </p:cBhvr>
                                          <p:tavLst>
                                            <p:tav tm="0">
                                              <p:val>
                                                <p:strVal val="1+#ppt_w/2"/>
                                              </p:val>
                                            </p:tav>
                                            <p:tav tm="100000">
                                              <p:val>
                                                <p:strVal val="#ppt_x"/>
                                              </p:val>
                                            </p:tav>
                                          </p:tavLst>
                                        </p:anim>
                                        <p:anim calcmode="lin" valueType="num">
                                          <p:cBhvr additive="base">
                                            <p:cTn id="45" dur="1000" fill="hold"/>
                                            <p:tgtEl>
                                              <p:spTgt spid="66"/>
                                            </p:tgtEl>
                                            <p:attrNameLst>
                                              <p:attrName>ppt_y</p:attrName>
                                            </p:attrNameLst>
                                          </p:cBhvr>
                                          <p:tavLst>
                                            <p:tav tm="0">
                                              <p:val>
                                                <p:strVal val="#ppt_y"/>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65"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1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3"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upRight)">
                                          <p:cBhvr>
                                            <p:cTn id="27" dur="500"/>
                                            <p:tgtEl>
                                              <p:spTgt spid="13"/>
                                            </p:tgtEl>
                                          </p:cBhvr>
                                        </p:animEffect>
                                      </p:childTnLst>
                                    </p:cTn>
                                  </p:par>
                                  <p:par>
                                    <p:cTn id="28" presetID="18" presetClass="entr" presetSubtype="9"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upLeft)">
                                          <p:cBhvr>
                                            <p:cTn id="30" dur="500"/>
                                            <p:tgtEl>
                                              <p:spTgt spid="15"/>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Left)">
                                          <p:cBhvr>
                                            <p:cTn id="33" dur="500"/>
                                            <p:tgtEl>
                                              <p:spTgt spid="14"/>
                                            </p:tgtEl>
                                          </p:cBhvr>
                                        </p:animEffect>
                                      </p:childTnLst>
                                    </p:cTn>
                                  </p:par>
                                  <p:par>
                                    <p:cTn id="34" presetID="2" presetClass="entr" presetSubtype="2"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1000" fill="hold"/>
                                            <p:tgtEl>
                                              <p:spTgt spid="62"/>
                                            </p:tgtEl>
                                            <p:attrNameLst>
                                              <p:attrName>ppt_x</p:attrName>
                                            </p:attrNameLst>
                                          </p:cBhvr>
                                          <p:tavLst>
                                            <p:tav tm="0">
                                              <p:val>
                                                <p:strVal val="1+#ppt_w/2"/>
                                              </p:val>
                                            </p:tav>
                                            <p:tav tm="100000">
                                              <p:val>
                                                <p:strVal val="#ppt_x"/>
                                              </p:val>
                                            </p:tav>
                                          </p:tavLst>
                                        </p:anim>
                                        <p:anim calcmode="lin" valueType="num">
                                          <p:cBhvr additive="base">
                                            <p:cTn id="37" dur="1000" fill="hold"/>
                                            <p:tgtEl>
                                              <p:spTgt spid="6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1000" fill="hold"/>
                                            <p:tgtEl>
                                              <p:spTgt spid="65"/>
                                            </p:tgtEl>
                                            <p:attrNameLst>
                                              <p:attrName>ppt_x</p:attrName>
                                            </p:attrNameLst>
                                          </p:cBhvr>
                                          <p:tavLst>
                                            <p:tav tm="0">
                                              <p:val>
                                                <p:strVal val="1+#ppt_w/2"/>
                                              </p:val>
                                            </p:tav>
                                            <p:tav tm="100000">
                                              <p:val>
                                                <p:strVal val="#ppt_x"/>
                                              </p:val>
                                            </p:tav>
                                          </p:tavLst>
                                        </p:anim>
                                        <p:anim calcmode="lin" valueType="num">
                                          <p:cBhvr additive="base">
                                            <p:cTn id="41" dur="1000" fill="hold"/>
                                            <p:tgtEl>
                                              <p:spTgt spid="6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1000" fill="hold"/>
                                            <p:tgtEl>
                                              <p:spTgt spid="66"/>
                                            </p:tgtEl>
                                            <p:attrNameLst>
                                              <p:attrName>ppt_x</p:attrName>
                                            </p:attrNameLst>
                                          </p:cBhvr>
                                          <p:tavLst>
                                            <p:tav tm="0">
                                              <p:val>
                                                <p:strVal val="1+#ppt_w/2"/>
                                              </p:val>
                                            </p:tav>
                                            <p:tav tm="100000">
                                              <p:val>
                                                <p:strVal val="#ppt_x"/>
                                              </p:val>
                                            </p:tav>
                                          </p:tavLst>
                                        </p:anim>
                                        <p:anim calcmode="lin" valueType="num">
                                          <p:cBhvr additive="base">
                                            <p:cTn id="45" dur="1000" fill="hold"/>
                                            <p:tgtEl>
                                              <p:spTgt spid="66"/>
                                            </p:tgtEl>
                                            <p:attrNameLst>
                                              <p:attrName>ppt_y</p:attrName>
                                            </p:attrNameLst>
                                          </p:cBhvr>
                                          <p:tavLst>
                                            <p:tav tm="0">
                                              <p:val>
                                                <p:strVal val="#ppt_y"/>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65" grpId="0"/>
          <p:bldP spid="6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96652" y="326315"/>
            <a:ext cx="5794399" cy="461665"/>
          </a:xfrm>
        </p:spPr>
        <p:txBody>
          <a:bodyPr/>
          <a:lstStyle/>
          <a:p>
            <a:r>
              <a:rPr lang="zh-CN" altLang="en-US" dirty="0" smtClean="0"/>
              <a:t>内外网交互模式</a:t>
            </a:r>
            <a:endParaRPr lang="zh-CN" altLang="en-US" dirty="0"/>
          </a:p>
        </p:txBody>
      </p:sp>
      <p:sp>
        <p:nvSpPr>
          <p:cNvPr id="18" name="椭圆 17"/>
          <p:cNvSpPr/>
          <p:nvPr/>
        </p:nvSpPr>
        <p:spPr>
          <a:xfrm>
            <a:off x="2420258" y="1251861"/>
            <a:ext cx="1040482" cy="1026114"/>
          </a:xfrm>
          <a:prstGeom prst="ellipse">
            <a:avLst/>
          </a:prstGeom>
          <a:noFill/>
          <a:ln w="25400" cap="flat" cmpd="sng" algn="ctr">
            <a:noFill/>
            <a:prstDash val="solid"/>
          </a:ln>
          <a:effectLst/>
        </p:spPr>
        <p:txBody>
          <a:bodyPr rtlCol="0" anchor="ctr"/>
          <a:lstStyle/>
          <a:p>
            <a:pPr algn="ctr">
              <a:defRPr/>
            </a:pPr>
            <a:r>
              <a:rPr lang="en-US" altLang="zh-CN" sz="3600" kern="0" dirty="0">
                <a:solidFill>
                  <a:srgbClr val="000000">
                    <a:lumMod val="75000"/>
                    <a:lumOff val="25000"/>
                  </a:srgbClr>
                </a:solidFill>
                <a:latin typeface="Impact" pitchFamily="34" charset="0"/>
                <a:ea typeface="微软雅黑" panose="020B0503020204020204" pitchFamily="34" charset="-122"/>
                <a:cs typeface="Arial Unicode MS" panose="020B0604020202020204" charset="-122"/>
              </a:rPr>
              <a:t>01</a:t>
            </a:r>
            <a:endParaRPr lang="zh-CN" altLang="en-US" sz="3600" kern="0" dirty="0">
              <a:solidFill>
                <a:srgbClr val="000000">
                  <a:lumMod val="75000"/>
                  <a:lumOff val="25000"/>
                </a:srgbClr>
              </a:solidFill>
              <a:latin typeface="Impact" pitchFamily="34" charset="0"/>
              <a:ea typeface="微软雅黑" panose="020B0503020204020204" pitchFamily="34" charset="-122"/>
              <a:cs typeface="Arial Unicode MS" panose="020B0604020202020204" charset="-122"/>
            </a:endParaRPr>
          </a:p>
        </p:txBody>
      </p:sp>
      <p:sp>
        <p:nvSpPr>
          <p:cNvPr id="19" name="矩形 18"/>
          <p:cNvSpPr/>
          <p:nvPr/>
        </p:nvSpPr>
        <p:spPr>
          <a:xfrm>
            <a:off x="1524000" y="2278001"/>
            <a:ext cx="1474640" cy="196165"/>
          </a:xfrm>
          <a:prstGeom prst="rect">
            <a:avLst/>
          </a:prstGeom>
          <a:solidFill>
            <a:srgbClr val="0070C0"/>
          </a:solidFill>
          <a:ln w="25400" cap="flat" cmpd="sng" algn="ctr">
            <a:noFill/>
            <a:prstDash val="solid"/>
          </a:ln>
          <a:effectLst/>
        </p:spPr>
        <p:txBody>
          <a:bodyPr rtlCol="0" anchor="ctr"/>
          <a:lstStyle/>
          <a:p>
            <a:pPr algn="ctr">
              <a:defRPr/>
            </a:pPr>
            <a:endParaRPr lang="zh-CN" altLang="en-US" kern="0">
              <a:solidFill>
                <a:srgbClr val="564B45"/>
              </a:solidFill>
              <a:latin typeface="微软雅黑" panose="020B0503020204020204" pitchFamily="34" charset="-122"/>
              <a:ea typeface="微软雅黑" panose="020B0503020204020204" pitchFamily="34" charset="-122"/>
            </a:endParaRPr>
          </a:p>
        </p:txBody>
      </p:sp>
      <p:sp>
        <p:nvSpPr>
          <p:cNvPr id="20" name="同心圆 19"/>
          <p:cNvSpPr/>
          <p:nvPr/>
        </p:nvSpPr>
        <p:spPr>
          <a:xfrm>
            <a:off x="2222893" y="1069984"/>
            <a:ext cx="1423818" cy="1404156"/>
          </a:xfrm>
          <a:prstGeom prst="donut">
            <a:avLst>
              <a:gd name="adj" fmla="val 13848"/>
            </a:avLst>
          </a:prstGeom>
          <a:solidFill>
            <a:srgbClr val="0070C0"/>
          </a:solidFill>
          <a:ln w="25400" cap="flat" cmpd="sng" algn="ctr">
            <a:noFill/>
            <a:prstDash val="solid"/>
          </a:ln>
          <a:effectLst/>
        </p:spPr>
        <p:txBody>
          <a:bodyPr rtlCol="0" anchor="ctr"/>
          <a:lstStyle/>
          <a:p>
            <a:pPr algn="ctr">
              <a:defRPr/>
            </a:pPr>
            <a:endParaRPr lang="zh-CN" altLang="en-US" kern="0">
              <a:solidFill>
                <a:srgbClr val="56777F"/>
              </a:solidFill>
              <a:latin typeface="微软雅黑" panose="020B0503020204020204" pitchFamily="34" charset="-122"/>
              <a:ea typeface="微软雅黑" panose="020B0503020204020204" pitchFamily="34" charset="-122"/>
            </a:endParaRPr>
          </a:p>
        </p:txBody>
      </p:sp>
      <p:sp>
        <p:nvSpPr>
          <p:cNvPr id="21" name="椭圆 20"/>
          <p:cNvSpPr/>
          <p:nvPr/>
        </p:nvSpPr>
        <p:spPr>
          <a:xfrm>
            <a:off x="4343452" y="3142819"/>
            <a:ext cx="1040482" cy="1026114"/>
          </a:xfrm>
          <a:prstGeom prst="ellipse">
            <a:avLst/>
          </a:prstGeom>
          <a:noFill/>
          <a:ln w="25400" cap="flat" cmpd="sng" algn="ctr">
            <a:noFill/>
            <a:prstDash val="solid"/>
          </a:ln>
          <a:effectLst/>
        </p:spPr>
        <p:txBody>
          <a:bodyPr rtlCol="0" anchor="ctr"/>
          <a:lstStyle/>
          <a:p>
            <a:pPr algn="ctr">
              <a:defRPr/>
            </a:pPr>
            <a:r>
              <a:rPr lang="en-US" altLang="zh-CN" sz="3600" kern="0" dirty="0">
                <a:solidFill>
                  <a:srgbClr val="000000"/>
                </a:solidFill>
                <a:latin typeface="Impact" pitchFamily="34" charset="0"/>
                <a:ea typeface="微软雅黑" panose="020B0503020204020204" pitchFamily="34" charset="-122"/>
                <a:cs typeface="Arial Unicode MS" panose="020B0604020202020204" charset="-122"/>
              </a:rPr>
              <a:t>02</a:t>
            </a:r>
            <a:endParaRPr lang="zh-CN" altLang="en-US" sz="3600" kern="0" dirty="0">
              <a:solidFill>
                <a:srgbClr val="000000"/>
              </a:solidFill>
              <a:latin typeface="Impact" pitchFamily="34" charset="0"/>
              <a:ea typeface="微软雅黑" panose="020B0503020204020204" pitchFamily="34" charset="-122"/>
              <a:cs typeface="Arial Unicode MS" panose="020B0604020202020204" charset="-122"/>
            </a:endParaRPr>
          </a:p>
        </p:txBody>
      </p:sp>
      <p:sp>
        <p:nvSpPr>
          <p:cNvPr id="22" name="矩形 21"/>
          <p:cNvSpPr/>
          <p:nvPr/>
        </p:nvSpPr>
        <p:spPr>
          <a:xfrm>
            <a:off x="1524000" y="4168940"/>
            <a:ext cx="3339704" cy="196159"/>
          </a:xfrm>
          <a:prstGeom prst="rect">
            <a:avLst/>
          </a:prstGeom>
          <a:solidFill>
            <a:srgbClr val="00B0F0"/>
          </a:solidFill>
          <a:ln w="25400" cap="flat" cmpd="sng" algn="ctr">
            <a:noFill/>
            <a:prstDash val="solid"/>
          </a:ln>
          <a:effectLst/>
        </p:spPr>
        <p:txBody>
          <a:bodyPr rtlCol="0" anchor="ctr"/>
          <a:lstStyle/>
          <a:p>
            <a:pPr algn="ctr">
              <a:defRPr/>
            </a:pPr>
            <a:endParaRPr lang="zh-CN" altLang="en-US" kern="0">
              <a:solidFill>
                <a:srgbClr val="564B45"/>
              </a:solidFill>
              <a:latin typeface="微软雅黑" panose="020B0503020204020204" pitchFamily="34" charset="-122"/>
              <a:ea typeface="微软雅黑" panose="020B0503020204020204" pitchFamily="34" charset="-122"/>
            </a:endParaRPr>
          </a:p>
        </p:txBody>
      </p:sp>
      <p:sp>
        <p:nvSpPr>
          <p:cNvPr id="23" name="同心圆 22"/>
          <p:cNvSpPr/>
          <p:nvPr/>
        </p:nvSpPr>
        <p:spPr>
          <a:xfrm>
            <a:off x="4151784" y="2960942"/>
            <a:ext cx="1423818" cy="1404156"/>
          </a:xfrm>
          <a:prstGeom prst="donut">
            <a:avLst>
              <a:gd name="adj" fmla="val 13848"/>
            </a:avLst>
          </a:prstGeom>
          <a:solidFill>
            <a:srgbClr val="00B0F0"/>
          </a:solidFill>
          <a:ln w="25400" cap="flat" cmpd="sng" algn="ctr">
            <a:noFill/>
            <a:prstDash val="solid"/>
          </a:ln>
          <a:effectLst/>
        </p:spPr>
        <p:txBody>
          <a:bodyPr rtlCol="0" anchor="ctr"/>
          <a:lstStyle/>
          <a:p>
            <a:pPr algn="ctr">
              <a:defRPr/>
            </a:pPr>
            <a:endParaRPr lang="zh-CN" altLang="en-US" kern="0">
              <a:solidFill>
                <a:srgbClr val="56777F"/>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flipH="1">
            <a:off x="3705054" y="1908122"/>
            <a:ext cx="6351386" cy="584775"/>
          </a:xfrm>
          <a:prstGeom prst="rect">
            <a:avLst/>
          </a:prstGeom>
          <a:noFill/>
          <a:ln>
            <a:noFill/>
          </a:ln>
          <a:effectLst/>
        </p:spPr>
        <p:txBody>
          <a:bodyPr wrap="square">
            <a:spAutoFit/>
          </a:bodyPr>
          <a:lstStyle>
            <a:defPPr>
              <a:defRPr lang="zh-CN"/>
            </a:defPPr>
            <a:lvl1pPr eaLnBrk="0" hangingPunct="0">
              <a:defRPr sz="1600">
                <a:latin typeface="+mn-ea"/>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zh-CN" dirty="0"/>
              <a:t>对于内外网完全物理隔离</a:t>
            </a:r>
            <a:r>
              <a:rPr lang="zh-CN" altLang="en-US" dirty="0"/>
              <a:t>，不具备安全访问通道</a:t>
            </a:r>
            <a:r>
              <a:rPr lang="zh-CN" altLang="zh-CN" dirty="0"/>
              <a:t>的医院，</a:t>
            </a:r>
            <a:r>
              <a:rPr lang="zh-CN" altLang="en-US" dirty="0"/>
              <a:t>统一供应链平台提供</a:t>
            </a:r>
            <a:r>
              <a:rPr lang="zh-CN" altLang="zh-CN" dirty="0"/>
              <a:t>通过二维码进行信息交互</a:t>
            </a:r>
            <a:r>
              <a:rPr lang="zh-CN" altLang="en-US" dirty="0"/>
              <a:t>的模式。</a:t>
            </a:r>
            <a:endParaRPr lang="zh-CN" altLang="zh-CN" dirty="0"/>
          </a:p>
        </p:txBody>
      </p:sp>
      <p:sp>
        <p:nvSpPr>
          <p:cNvPr id="28" name="TextBox 11"/>
          <p:cNvSpPr txBox="1">
            <a:spLocks noChangeArrowheads="1"/>
          </p:cNvSpPr>
          <p:nvPr/>
        </p:nvSpPr>
        <p:spPr bwMode="auto">
          <a:xfrm flipH="1">
            <a:off x="3705063" y="1286008"/>
            <a:ext cx="2606960" cy="52322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1" kern="0" dirty="0">
                <a:solidFill>
                  <a:srgbClr val="000000">
                    <a:lumMod val="75000"/>
                    <a:lumOff val="25000"/>
                  </a:srgbClr>
                </a:solidFill>
                <a:latin typeface="Arial" panose="020B0604020202020204"/>
                <a:ea typeface="微软雅黑" panose="020B0503020204020204" pitchFamily="34" charset="-122"/>
                <a:cs typeface="+mn-ea"/>
                <a:sym typeface="+mn-lt"/>
              </a:rPr>
              <a:t>内外网隔离</a:t>
            </a:r>
            <a:endParaRPr lang="en-US" altLang="zh-CN" sz="2800" b="1" kern="0" dirty="0">
              <a:solidFill>
                <a:srgbClr val="000000">
                  <a:lumMod val="75000"/>
                  <a:lumOff val="25000"/>
                </a:srgbClr>
              </a:solidFill>
              <a:latin typeface="Arial" panose="020B0604020202020204"/>
              <a:ea typeface="微软雅黑" panose="020B0503020204020204" pitchFamily="34" charset="-122"/>
              <a:cs typeface="+mn-ea"/>
              <a:sym typeface="+mn-lt"/>
            </a:endParaRPr>
          </a:p>
        </p:txBody>
      </p:sp>
      <p:sp>
        <p:nvSpPr>
          <p:cNvPr id="29" name="TextBox 11"/>
          <p:cNvSpPr txBox="1">
            <a:spLocks noChangeArrowheads="1"/>
          </p:cNvSpPr>
          <p:nvPr/>
        </p:nvSpPr>
        <p:spPr bwMode="auto">
          <a:xfrm flipH="1">
            <a:off x="5807965" y="3691073"/>
            <a:ext cx="4248475" cy="1077218"/>
          </a:xfrm>
          <a:prstGeom prst="rect">
            <a:avLst/>
          </a:prstGeom>
          <a:noFill/>
          <a:ln>
            <a:noFill/>
          </a:ln>
          <a:effectLst/>
        </p:spPr>
        <p:txBody>
          <a:bodyPr wrap="square">
            <a:spAutoFit/>
          </a:bodyPr>
          <a:lstStyle>
            <a:defPPr>
              <a:defRPr lang="zh-CN"/>
            </a:defPPr>
            <a:lvl1pPr eaLnBrk="0" hangingPunct="0">
              <a:defRPr sz="1600">
                <a:latin typeface="Arial" panose="020B0604020202020204" pitchFamily="34"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latin typeface="+mn-ea"/>
                <a:ea typeface="+mn-ea"/>
              </a:rPr>
              <a:t>对于具备安全访问措施（例如：</a:t>
            </a:r>
            <a:r>
              <a:rPr lang="zh-CN" altLang="zh-CN" dirty="0">
                <a:latin typeface="+mn-ea"/>
                <a:ea typeface="+mn-ea"/>
              </a:rPr>
              <a:t>外联平台</a:t>
            </a:r>
            <a:r>
              <a:rPr lang="zh-CN" altLang="en-US" dirty="0">
                <a:latin typeface="+mn-ea"/>
                <a:ea typeface="+mn-ea"/>
              </a:rPr>
              <a:t>）</a:t>
            </a:r>
            <a:r>
              <a:rPr lang="zh-CN" altLang="zh-CN" dirty="0">
                <a:latin typeface="+mn-ea"/>
                <a:ea typeface="+mn-ea"/>
              </a:rPr>
              <a:t>的医院，</a:t>
            </a:r>
            <a:r>
              <a:rPr lang="zh-CN" altLang="en-US" dirty="0">
                <a:latin typeface="+mn-ea"/>
                <a:ea typeface="+mn-ea"/>
              </a:rPr>
              <a:t>统一供应链平台支持以服务接入的方式与</a:t>
            </a:r>
            <a:r>
              <a:rPr lang="zh-CN" altLang="zh-CN" dirty="0">
                <a:latin typeface="+mn-ea"/>
                <a:ea typeface="+mn-ea"/>
              </a:rPr>
              <a:t>院内的耗材管理系统</a:t>
            </a:r>
            <a:r>
              <a:rPr lang="zh-CN" altLang="en-US" dirty="0">
                <a:latin typeface="+mn-ea"/>
                <a:ea typeface="+mn-ea"/>
              </a:rPr>
              <a:t>进行</a:t>
            </a:r>
            <a:r>
              <a:rPr lang="zh-CN" altLang="zh-CN" dirty="0">
                <a:latin typeface="+mn-ea"/>
                <a:ea typeface="+mn-ea"/>
              </a:rPr>
              <a:t>交互</a:t>
            </a:r>
            <a:r>
              <a:rPr lang="zh-CN" altLang="en-US" dirty="0">
                <a:latin typeface="+mn-ea"/>
                <a:ea typeface="+mn-ea"/>
              </a:rPr>
              <a:t>，完成采购订单的提交与物资入库。</a:t>
            </a:r>
            <a:endParaRPr lang="en-US" altLang="zh-CN" dirty="0">
              <a:latin typeface="+mn-ea"/>
              <a:ea typeface="+mn-ea"/>
              <a:sym typeface="+mn-lt"/>
            </a:endParaRPr>
          </a:p>
        </p:txBody>
      </p:sp>
      <p:sp>
        <p:nvSpPr>
          <p:cNvPr id="30" name="TextBox 11"/>
          <p:cNvSpPr txBox="1">
            <a:spLocks noChangeArrowheads="1"/>
          </p:cNvSpPr>
          <p:nvPr/>
        </p:nvSpPr>
        <p:spPr bwMode="auto">
          <a:xfrm flipH="1">
            <a:off x="5807973" y="3147732"/>
            <a:ext cx="3960435" cy="523220"/>
          </a:xfrm>
          <a:prstGeom prst="rect">
            <a:avLst/>
          </a:prstGeom>
          <a:noFill/>
          <a:ln>
            <a:noFill/>
          </a:ln>
          <a:effectLst/>
        </p:spPr>
        <p:txBody>
          <a:bodyPr wrap="square">
            <a:spAutoFit/>
          </a:bodyPr>
          <a:lstStyle>
            <a:defPPr>
              <a:defRPr lang="zh-CN"/>
            </a:defPPr>
            <a:lvl1pPr>
              <a:defRPr sz="2800" b="1" kern="0">
                <a:solidFill>
                  <a:srgbClr val="000000">
                    <a:lumMod val="75000"/>
                    <a:lumOff val="25000"/>
                  </a:srgbClr>
                </a:solidFill>
                <a:latin typeface="Arial" panose="020B0604020202020204"/>
                <a:ea typeface="微软雅黑" panose="020B0503020204020204" pitchFamily="34" charset="-122"/>
                <a:cs typeface="+mn-ea"/>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ym typeface="+mn-lt"/>
              </a:rPr>
              <a:t>内外网互通（外联平台）</a:t>
            </a:r>
            <a:endParaRPr lang="en-US" altLang="zh-CN" dirty="0">
              <a:sym typeface="+mn-lt"/>
            </a:endParaRPr>
          </a:p>
        </p:txBody>
      </p:sp>
      <p:sp>
        <p:nvSpPr>
          <p:cNvPr id="33" name="Freeform 12"/>
          <p:cNvSpPr/>
          <p:nvPr/>
        </p:nvSpPr>
        <p:spPr bwMode="auto">
          <a:xfrm>
            <a:off x="1678930" y="494116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endParaRPr lang="zh-CN" altLang="en-US">
              <a:solidFill>
                <a:prstClr val="black">
                  <a:lumMod val="50000"/>
                  <a:lumOff val="50000"/>
                </a:prstClr>
              </a:solidFill>
              <a:latin typeface="Calibri" panose="020F0502020204030204"/>
              <a:ea typeface="宋体" panose="02010600030101010101" pitchFamily="2" charset="-122"/>
            </a:endParaRPr>
          </a:p>
        </p:txBody>
      </p:sp>
      <p:sp>
        <p:nvSpPr>
          <p:cNvPr id="34" name="Freeform 12"/>
          <p:cNvSpPr/>
          <p:nvPr/>
        </p:nvSpPr>
        <p:spPr bwMode="auto">
          <a:xfrm flipH="1" flipV="1">
            <a:off x="10056440" y="5471394"/>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endParaRPr lang="zh-CN" altLang="en-US">
              <a:solidFill>
                <a:prstClr val="black">
                  <a:lumMod val="50000"/>
                  <a:lumOff val="50000"/>
                </a:prstClr>
              </a:solidFill>
              <a:latin typeface="Calibri" panose="020F0502020204030204"/>
              <a:ea typeface="宋体" panose="02010600030101010101" pitchFamily="2" charset="-122"/>
            </a:endParaRPr>
          </a:p>
        </p:txBody>
      </p:sp>
      <p:sp>
        <p:nvSpPr>
          <p:cNvPr id="35" name="TextBox 34"/>
          <p:cNvSpPr txBox="1"/>
          <p:nvPr/>
        </p:nvSpPr>
        <p:spPr>
          <a:xfrm>
            <a:off x="1905869" y="5060379"/>
            <a:ext cx="8545239" cy="812530"/>
          </a:xfrm>
          <a:prstGeom prst="rect">
            <a:avLst/>
          </a:prstGeom>
          <a:noFill/>
        </p:spPr>
        <p:txBody>
          <a:bodyPr wrap="square" rtlCol="0">
            <a:spAutoFit/>
          </a:bodyPr>
          <a:lstStyle/>
          <a:p>
            <a:pPr>
              <a:lnSpc>
                <a:spcPct val="130000"/>
              </a:lnSpc>
              <a:spcBef>
                <a:spcPct val="0"/>
              </a:spcBef>
            </a:pPr>
            <a:r>
              <a:rPr lang="zh-CN" altLang="en-US" sz="3600" b="1" dirty="0">
                <a:solidFill>
                  <a:schemeClr val="accent6">
                    <a:lumMod val="75000"/>
                  </a:schemeClr>
                </a:solidFill>
                <a:latin typeface="微软雅黑" panose="020B0503020204020204" pitchFamily="34" charset="-122"/>
                <a:sym typeface="微软雅黑" panose="020B0503020204020204" pitchFamily="34" charset="-122"/>
              </a:rPr>
              <a:t>多种交互模式满足不同医院网络环境要求</a:t>
            </a:r>
            <a:endParaRPr lang="zh-CN" altLang="en-US" sz="3600" b="1" dirty="0">
              <a:solidFill>
                <a:schemeClr val="accent6">
                  <a:lumMod val="75000"/>
                </a:schemeClr>
              </a:solidFill>
              <a:latin typeface="微软雅黑" panose="020B0503020204020204" pitchFamily="34" charset="-122"/>
              <a:sym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3758" y="6059873"/>
            <a:ext cx="1433242" cy="409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47" presetClass="entr" presetSubtype="0" fill="hold" grpId="0" nodeType="withEffect">
                                  <p:stCondLst>
                                    <p:cond delay="3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47" presetClass="entr" presetSubtype="0" fill="hold" grpId="0" nodeType="withEffect">
                                  <p:stCondLst>
                                    <p:cond delay="30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22" presetClass="entr" presetSubtype="8" fill="hold" grpId="0" nodeType="withEffect">
                                  <p:stCondLst>
                                    <p:cond delay="75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1000"/>
                                        <p:tgtEl>
                                          <p:spTgt spid="29"/>
                                        </p:tgtEl>
                                      </p:cBhvr>
                                    </p:animEffect>
                                  </p:child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35" presetClass="path" presetSubtype="0" accel="50000" decel="50000" fill="hold" grpId="1" nodeType="withEffect">
                                  <p:stCondLst>
                                    <p:cond delay="0"/>
                                  </p:stCondLst>
                                  <p:childTnLst>
                                    <p:animMotion origin="layout" path="M -3.56836E-6 -3.7037E-7 L 0.36686 0.15278 " pathEditMode="relative" rAng="0" ptsTypes="AA">
                                      <p:cBhvr>
                                        <p:cTn id="46" dur="500" spd="-99900" fill="hold"/>
                                        <p:tgtEl>
                                          <p:spTgt spid="33"/>
                                        </p:tgtEl>
                                        <p:attrNameLst>
                                          <p:attrName>ppt_x</p:attrName>
                                          <p:attrName>ppt_y</p:attrName>
                                        </p:attrNameLst>
                                      </p:cBhvr>
                                      <p:rCtr x="18343" y="7639"/>
                                    </p:animMotion>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35" presetClass="path" presetSubtype="0" accel="50000" decel="50000" fill="hold" grpId="1" nodeType="withEffect">
                                  <p:stCondLst>
                                    <p:cond delay="0"/>
                                  </p:stCondLst>
                                  <p:childTnLst>
                                    <p:animMotion origin="layout" path="M 7.85742E-7 -3.33333E-6 L -0.39495 -0.11018 " pathEditMode="relative" rAng="0" ptsTypes="AA">
                                      <p:cBhvr>
                                        <p:cTn id="50" dur="500" spd="-99900" fill="hold"/>
                                        <p:tgtEl>
                                          <p:spTgt spid="34"/>
                                        </p:tgtEl>
                                        <p:attrNameLst>
                                          <p:attrName>ppt_x</p:attrName>
                                          <p:attrName>ppt_y</p:attrName>
                                        </p:attrNameLst>
                                      </p:cBhvr>
                                      <p:rCtr x="-19748" y="-5509"/>
                                    </p:animMotion>
                                  </p:childTnLst>
                                </p:cTn>
                              </p:par>
                            </p:childTnLst>
                          </p:cTn>
                        </p:par>
                        <p:par>
                          <p:cTn id="51" fill="hold">
                            <p:stCondLst>
                              <p:cond delay="2000"/>
                            </p:stCondLst>
                            <p:childTnLst>
                              <p:par>
                                <p:cTn id="52" presetID="18" presetClass="entr" presetSubtype="3"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strips(upRight)">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p:bldP spid="22" grpId="0" animBg="1"/>
      <p:bldP spid="23" grpId="0" animBg="1"/>
      <p:bldP spid="27" grpId="0"/>
      <p:bldP spid="28" grpId="0"/>
      <p:bldP spid="29" grpId="0"/>
      <p:bldP spid="30" grpId="0"/>
      <p:bldP spid="33" grpId="0" animBg="1"/>
      <p:bldP spid="33" grpId="1" animBg="1"/>
      <p:bldP spid="34" grpId="0" animBg="1"/>
      <p:bldP spid="34" grpId="1"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95400" y="330129"/>
            <a:ext cx="5794399" cy="461665"/>
          </a:xfrm>
        </p:spPr>
        <p:txBody>
          <a:bodyPr/>
          <a:lstStyle/>
          <a:p>
            <a:r>
              <a:rPr lang="zh-CN" altLang="en-US" dirty="0"/>
              <a:t>内外网交互模式</a:t>
            </a:r>
            <a:endParaRPr lang="zh-CN" altLang="en-US"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1544" y="1143000"/>
            <a:ext cx="8411790" cy="431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6021288"/>
            <a:ext cx="1433242" cy="409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椭圆 2"/>
          <p:cNvSpPr/>
          <p:nvPr/>
        </p:nvSpPr>
        <p:spPr>
          <a:xfrm>
            <a:off x="3942873" y="1352598"/>
            <a:ext cx="1400871" cy="1400869"/>
          </a:xfrm>
          <a:prstGeom prst="ellipse">
            <a:avLst/>
          </a:prstGeom>
          <a:noFill/>
          <a:ln w="1905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4" name="椭圆 3"/>
          <p:cNvSpPr/>
          <p:nvPr/>
        </p:nvSpPr>
        <p:spPr>
          <a:xfrm>
            <a:off x="2111240" y="2013814"/>
            <a:ext cx="2298124" cy="2298124"/>
          </a:xfrm>
          <a:prstGeom prst="ellipse">
            <a:avLst/>
          </a:prstGeom>
          <a:noFill/>
          <a:ln w="1905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sp>
        <p:nvSpPr>
          <p:cNvPr id="5" name="椭圆 4"/>
          <p:cNvSpPr/>
          <p:nvPr/>
        </p:nvSpPr>
        <p:spPr>
          <a:xfrm>
            <a:off x="4187466" y="4219921"/>
            <a:ext cx="576517" cy="576515"/>
          </a:xfrm>
          <a:prstGeom prst="ellipse">
            <a:avLst/>
          </a:prstGeom>
          <a:solidFill>
            <a:schemeClr val="accent1"/>
          </a:solidFill>
          <a:ln w="12700">
            <a:solidFill>
              <a:schemeClr val="accent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p:nvSpPr>
        <p:spPr>
          <a:xfrm>
            <a:off x="4907892" y="1331373"/>
            <a:ext cx="416865" cy="416865"/>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panose="020B0600000101010101" charset="-127"/>
              <a:ea typeface="Gulim" panose="020B0600000101010101" charset="-127"/>
            </a:endParaRPr>
          </a:p>
        </p:txBody>
      </p:sp>
      <p:sp>
        <p:nvSpPr>
          <p:cNvPr id="7" name="椭圆 6"/>
          <p:cNvSpPr/>
          <p:nvPr/>
        </p:nvSpPr>
        <p:spPr>
          <a:xfrm>
            <a:off x="2122440" y="2376322"/>
            <a:ext cx="372977" cy="372976"/>
          </a:xfrm>
          <a:prstGeom prst="ellipse">
            <a:avLst/>
          </a:prstGeom>
          <a:solidFill>
            <a:schemeClr val="accent1"/>
          </a:solidFill>
          <a:ln w="12700">
            <a:solidFill>
              <a:schemeClr val="accent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2995981" y="1416451"/>
            <a:ext cx="267201" cy="267200"/>
          </a:xfrm>
          <a:prstGeom prst="ellipse">
            <a:avLst/>
          </a:prstGeom>
          <a:solidFill>
            <a:schemeClr val="accent1"/>
          </a:solidFill>
          <a:ln w="12700">
            <a:solidFill>
              <a:schemeClr val="accent1"/>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1919537" y="3355876"/>
            <a:ext cx="925275" cy="925275"/>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panose="020B0600000101010101" charset="-127"/>
              <a:ea typeface="Gulim" panose="020B0600000101010101" charset="-127"/>
            </a:endParaRPr>
          </a:p>
        </p:txBody>
      </p:sp>
      <p:grpSp>
        <p:nvGrpSpPr>
          <p:cNvPr id="10" name="组合 9"/>
          <p:cNvGrpSpPr/>
          <p:nvPr/>
        </p:nvGrpSpPr>
        <p:grpSpPr>
          <a:xfrm>
            <a:off x="3054315" y="1954815"/>
            <a:ext cx="1896663" cy="1896663"/>
            <a:chOff x="2783084" y="2319911"/>
            <a:chExt cx="1896663" cy="1896663"/>
          </a:xfrm>
        </p:grpSpPr>
        <p:sp>
          <p:nvSpPr>
            <p:cNvPr id="11" name="椭圆 10"/>
            <p:cNvSpPr/>
            <p:nvPr/>
          </p:nvSpPr>
          <p:spPr>
            <a:xfrm>
              <a:off x="2783084" y="2319911"/>
              <a:ext cx="1896663" cy="1896663"/>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panose="020B0600000101010101" charset="-127"/>
                <a:ea typeface="Gulim" panose="020B0600000101010101" charset="-127"/>
              </a:endParaRPr>
            </a:p>
          </p:txBody>
        </p:sp>
        <p:sp>
          <p:nvSpPr>
            <p:cNvPr id="12" name="TextBox 66"/>
            <p:cNvSpPr txBox="1"/>
            <p:nvPr/>
          </p:nvSpPr>
          <p:spPr>
            <a:xfrm>
              <a:off x="3200661" y="2729633"/>
              <a:ext cx="1061509" cy="1077218"/>
            </a:xfrm>
            <a:prstGeom prst="rect">
              <a:avLst/>
            </a:prstGeom>
            <a:noFill/>
          </p:spPr>
          <p:txBody>
            <a:bodyPr wrap="none" rtlCol="0">
              <a:spAutoFit/>
            </a:bodyPr>
            <a:lstStyle>
              <a:defPPr>
                <a:defRPr lang="zh-CN"/>
              </a:defPPr>
              <a:lvl1pPr algn="ctr">
                <a:defRPr sz="6400">
                  <a:solidFill>
                    <a:schemeClr val="bg1"/>
                  </a:solidFill>
                  <a:effectLst>
                    <a:innerShdw blurRad="63500" dist="50800" dir="5400000">
                      <a:prstClr val="black">
                        <a:alpha val="50000"/>
                      </a:prstClr>
                    </a:innerShdw>
                  </a:effectLst>
                  <a:latin typeface="Impact" pitchFamily="34" charset="0"/>
                </a:defRPr>
              </a:lvl1pPr>
            </a:lstStyle>
            <a:p>
              <a:r>
                <a:rPr lang="en-US" altLang="zh-CN" dirty="0">
                  <a:solidFill>
                    <a:schemeClr val="accent1"/>
                  </a:solidFill>
                </a:rPr>
                <a:t>03</a:t>
              </a:r>
              <a:endParaRPr lang="zh-CN" altLang="en-US" dirty="0">
                <a:solidFill>
                  <a:schemeClr val="accent1"/>
                </a:solidFill>
              </a:endParaRPr>
            </a:p>
          </p:txBody>
        </p:sp>
      </p:grpSp>
      <p:sp>
        <p:nvSpPr>
          <p:cNvPr id="15" name="矩形 14"/>
          <p:cNvSpPr/>
          <p:nvPr/>
        </p:nvSpPr>
        <p:spPr>
          <a:xfrm>
            <a:off x="5343744" y="3127518"/>
            <a:ext cx="5072737" cy="1015663"/>
          </a:xfrm>
          <a:prstGeom prst="rect">
            <a:avLst/>
          </a:prstGeom>
          <a:noFill/>
        </p:spPr>
        <p:txBody>
          <a:bodyPr wrap="square" rtlCol="0" anchor="ctr">
            <a:spAutoFit/>
          </a:bodyPr>
          <a:lstStyle/>
          <a:p>
            <a:r>
              <a:rPr lang="zh-CN" altLang="en-US" sz="6000" b="1" spc="300" dirty="0">
                <a:solidFill>
                  <a:schemeClr val="accent1"/>
                </a:solidFill>
                <a:effectLst>
                  <a:innerShdw blurRad="76200" dist="63500" dir="18900000">
                    <a:prstClr val="black">
                      <a:alpha val="60000"/>
                    </a:prstClr>
                  </a:innerShdw>
                </a:effectLst>
                <a:latin typeface="+mj-ea"/>
                <a:ea typeface="+mj-ea"/>
              </a:rPr>
              <a:t>产品主要功能</a:t>
            </a:r>
            <a:endParaRPr lang="en-US" altLang="zh-CN" sz="6000" b="1" spc="300" dirty="0">
              <a:solidFill>
                <a:schemeClr val="accent1"/>
              </a:solidFill>
              <a:effectLst>
                <a:innerShdw blurRad="76200" dist="63500" dir="18900000">
                  <a:prstClr val="black">
                    <a:alpha val="60000"/>
                  </a:prstClr>
                </a:innerShdw>
              </a:effectLst>
              <a:latin typeface="+mj-ea"/>
              <a:ea typeface="+mj-ea"/>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5360" y="6093296"/>
            <a:ext cx="1433242" cy="409498"/>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75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80000">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14:bounceEnd="80000">
                                          <p:cBhvr additive="base">
                                            <p:cTn id="11" dur="750" fill="hold"/>
                                            <p:tgtEl>
                                              <p:spTgt spid="3"/>
                                            </p:tgtEl>
                                            <p:attrNameLst>
                                              <p:attrName>ppt_x</p:attrName>
                                            </p:attrNameLst>
                                          </p:cBhvr>
                                          <p:tavLst>
                                            <p:tav tm="0">
                                              <p:val>
                                                <p:strVal val="1+#ppt_w/2"/>
                                              </p:val>
                                            </p:tav>
                                            <p:tav tm="100000">
                                              <p:val>
                                                <p:strVal val="#ppt_x"/>
                                              </p:val>
                                            </p:tav>
                                          </p:tavLst>
                                        </p:anim>
                                        <p:anim calcmode="lin" valueType="num" p14:bounceEnd="80000">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300" fill="hold"/>
                                            <p:tgtEl>
                                              <p:spTgt spid="9"/>
                                            </p:tgtEl>
                                            <p:attrNameLst>
                                              <p:attrName>ppt_w</p:attrName>
                                            </p:attrNameLst>
                                          </p:cBhvr>
                                          <p:tavLst>
                                            <p:tav tm="0">
                                              <p:val>
                                                <p:fltVal val="0"/>
                                              </p:val>
                                            </p:tav>
                                            <p:tav tm="100000">
                                              <p:val>
                                                <p:strVal val="#ppt_w"/>
                                              </p:val>
                                            </p:tav>
                                          </p:tavLst>
                                        </p:anim>
                                        <p:anim calcmode="lin" valueType="num">
                                          <p:cBhvr>
                                            <p:cTn id="16" dur="300" fill="hold"/>
                                            <p:tgtEl>
                                              <p:spTgt spid="9"/>
                                            </p:tgtEl>
                                            <p:attrNameLst>
                                              <p:attrName>ppt_h</p:attrName>
                                            </p:attrNameLst>
                                          </p:cBhvr>
                                          <p:tavLst>
                                            <p:tav tm="0">
                                              <p:val>
                                                <p:fltVal val="0"/>
                                              </p:val>
                                            </p:tav>
                                            <p:tav tm="100000">
                                              <p:val>
                                                <p:strVal val="#ppt_h"/>
                                              </p:val>
                                            </p:tav>
                                          </p:tavLst>
                                        </p:anim>
                                        <p:animEffect transition="in" filter="fade">
                                          <p:cBhvr>
                                            <p:cTn id="17" dur="300"/>
                                            <p:tgtEl>
                                              <p:spTgt spid="9"/>
                                            </p:tgtEl>
                                          </p:cBhvr>
                                        </p:animEffect>
                                      </p:childTnLst>
                                    </p:cTn>
                                  </p:par>
                                  <p:par>
                                    <p:cTn id="18" presetID="6" presetClass="emph" presetSubtype="0" autoRev="1" fill="hold" grpId="1" nodeType="withEffect">
                                      <p:stCondLst>
                                        <p:cond delay="800"/>
                                      </p:stCondLst>
                                      <p:childTnLst>
                                        <p:animScale>
                                          <p:cBhvr>
                                            <p:cTn id="19" dur="150" fill="hold"/>
                                            <p:tgtEl>
                                              <p:spTgt spid="9"/>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Effect transition="in" filter="fade">
                                          <p:cBhvr>
                                            <p:cTn id="24" dur="300"/>
                                            <p:tgtEl>
                                              <p:spTgt spid="10"/>
                                            </p:tgtEl>
                                          </p:cBhvr>
                                        </p:animEffect>
                                      </p:childTnLst>
                                    </p:cTn>
                                  </p:par>
                                  <p:par>
                                    <p:cTn id="25" presetID="6" presetClass="emph" presetSubtype="0" autoRev="1" fill="hold" nodeType="withEffect">
                                      <p:stCondLst>
                                        <p:cond delay="1100"/>
                                      </p:stCondLst>
                                      <p:childTnLst>
                                        <p:animScale>
                                          <p:cBhvr>
                                            <p:cTn id="26" dur="150" fill="hold"/>
                                            <p:tgtEl>
                                              <p:spTgt spid="10"/>
                                            </p:tgtEl>
                                          </p:cBhvr>
                                          <p:by x="110000" y="110000"/>
                                        </p:animScale>
                                      </p:childTnLst>
                                    </p:cTn>
                                  </p:par>
                                  <p:par>
                                    <p:cTn id="27" presetID="53" presetClass="entr" presetSubtype="16" fill="hold" grpId="0" nodeType="withEffect">
                                      <p:stCondLst>
                                        <p:cond delay="6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par>
                                    <p:cTn id="32" presetID="6" presetClass="emph" presetSubtype="0" autoRev="1" fill="hold" grpId="1" nodeType="withEffect">
                                      <p:stCondLst>
                                        <p:cond delay="900"/>
                                      </p:stCondLst>
                                      <p:childTnLst>
                                        <p:animScale>
                                          <p:cBhvr>
                                            <p:cTn id="33" dur="150" fill="hold"/>
                                            <p:tgtEl>
                                              <p:spTgt spid="5"/>
                                            </p:tgtEl>
                                          </p:cBhvr>
                                          <p:by x="110000" y="110000"/>
                                        </p:animScale>
                                      </p:childTnLst>
                                    </p:cTn>
                                  </p:par>
                                  <p:par>
                                    <p:cTn id="34" presetID="53" presetClass="entr" presetSubtype="16" fill="hold" grpId="0" nodeType="withEffect">
                                      <p:stCondLst>
                                        <p:cond delay="7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Effect transition="in" filter="fade">
                                          <p:cBhvr>
                                            <p:cTn id="38" dur="300"/>
                                            <p:tgtEl>
                                              <p:spTgt spid="7"/>
                                            </p:tgtEl>
                                          </p:cBhvr>
                                        </p:animEffect>
                                      </p:childTnLst>
                                    </p:cTn>
                                  </p:par>
                                  <p:par>
                                    <p:cTn id="39" presetID="6" presetClass="emph" presetSubtype="0" autoRev="1" fill="hold" grpId="1" nodeType="withEffect">
                                      <p:stCondLst>
                                        <p:cond delay="1000"/>
                                      </p:stCondLst>
                                      <p:childTnLst>
                                        <p:animScale>
                                          <p:cBhvr>
                                            <p:cTn id="40" dur="150" fill="hold"/>
                                            <p:tgtEl>
                                              <p:spTgt spid="7"/>
                                            </p:tgtEl>
                                          </p:cBhvr>
                                          <p:by x="110000" y="110000"/>
                                        </p:animScale>
                                      </p:childTnLst>
                                    </p:cTn>
                                  </p:par>
                                  <p:par>
                                    <p:cTn id="41" presetID="53" presetClass="entr" presetSubtype="16"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 calcmode="lin" valueType="num">
                                          <p:cBhvr>
                                            <p:cTn id="43" dur="300" fill="hold"/>
                                            <p:tgtEl>
                                              <p:spTgt spid="8"/>
                                            </p:tgtEl>
                                            <p:attrNameLst>
                                              <p:attrName>ppt_w</p:attrName>
                                            </p:attrNameLst>
                                          </p:cBhvr>
                                          <p:tavLst>
                                            <p:tav tm="0">
                                              <p:val>
                                                <p:fltVal val="0"/>
                                              </p:val>
                                            </p:tav>
                                            <p:tav tm="100000">
                                              <p:val>
                                                <p:strVal val="#ppt_w"/>
                                              </p:val>
                                            </p:tav>
                                          </p:tavLst>
                                        </p:anim>
                                        <p:anim calcmode="lin" valueType="num">
                                          <p:cBhvr>
                                            <p:cTn id="44" dur="300" fill="hold"/>
                                            <p:tgtEl>
                                              <p:spTgt spid="8"/>
                                            </p:tgtEl>
                                            <p:attrNameLst>
                                              <p:attrName>ppt_h</p:attrName>
                                            </p:attrNameLst>
                                          </p:cBhvr>
                                          <p:tavLst>
                                            <p:tav tm="0">
                                              <p:val>
                                                <p:fltVal val="0"/>
                                              </p:val>
                                            </p:tav>
                                            <p:tav tm="100000">
                                              <p:val>
                                                <p:strVal val="#ppt_h"/>
                                              </p:val>
                                            </p:tav>
                                          </p:tavLst>
                                        </p:anim>
                                        <p:animEffect transition="in" filter="fade">
                                          <p:cBhvr>
                                            <p:cTn id="45" dur="300"/>
                                            <p:tgtEl>
                                              <p:spTgt spid="8"/>
                                            </p:tgtEl>
                                          </p:cBhvr>
                                        </p:animEffect>
                                      </p:childTnLst>
                                    </p:cTn>
                                  </p:par>
                                  <p:par>
                                    <p:cTn id="46" presetID="6" presetClass="emph" presetSubtype="0" autoRev="1" fill="hold" grpId="1" nodeType="withEffect">
                                      <p:stCondLst>
                                        <p:cond delay="1300"/>
                                      </p:stCondLst>
                                      <p:childTnLst>
                                        <p:animScale>
                                          <p:cBhvr>
                                            <p:cTn id="47" dur="150" fill="hold"/>
                                            <p:tgtEl>
                                              <p:spTgt spid="8"/>
                                            </p:tgtEl>
                                          </p:cBhvr>
                                          <p:by x="110000" y="110000"/>
                                        </p:animScale>
                                      </p:childTnLst>
                                    </p:cTn>
                                  </p:par>
                                  <p:par>
                                    <p:cTn id="48" presetID="53" presetClass="entr" presetSubtype="16" fill="hold" grpId="0" nodeType="withEffect">
                                      <p:stCondLst>
                                        <p:cond delay="1100"/>
                                      </p:stCondLst>
                                      <p:childTnLst>
                                        <p:set>
                                          <p:cBhvr>
                                            <p:cTn id="49" dur="1" fill="hold">
                                              <p:stCondLst>
                                                <p:cond delay="0"/>
                                              </p:stCondLst>
                                            </p:cTn>
                                            <p:tgtEl>
                                              <p:spTgt spid="6"/>
                                            </p:tgtEl>
                                            <p:attrNameLst>
                                              <p:attrName>style.visibility</p:attrName>
                                            </p:attrNameLst>
                                          </p:cBhvr>
                                          <p:to>
                                            <p:strVal val="visible"/>
                                          </p:to>
                                        </p:set>
                                        <p:anim calcmode="lin" valueType="num">
                                          <p:cBhvr>
                                            <p:cTn id="50" dur="300" fill="hold"/>
                                            <p:tgtEl>
                                              <p:spTgt spid="6"/>
                                            </p:tgtEl>
                                            <p:attrNameLst>
                                              <p:attrName>ppt_w</p:attrName>
                                            </p:attrNameLst>
                                          </p:cBhvr>
                                          <p:tavLst>
                                            <p:tav tm="0">
                                              <p:val>
                                                <p:fltVal val="0"/>
                                              </p:val>
                                            </p:tav>
                                            <p:tav tm="100000">
                                              <p:val>
                                                <p:strVal val="#ppt_w"/>
                                              </p:val>
                                            </p:tav>
                                          </p:tavLst>
                                        </p:anim>
                                        <p:anim calcmode="lin" valueType="num">
                                          <p:cBhvr>
                                            <p:cTn id="51" dur="300" fill="hold"/>
                                            <p:tgtEl>
                                              <p:spTgt spid="6"/>
                                            </p:tgtEl>
                                            <p:attrNameLst>
                                              <p:attrName>ppt_h</p:attrName>
                                            </p:attrNameLst>
                                          </p:cBhvr>
                                          <p:tavLst>
                                            <p:tav tm="0">
                                              <p:val>
                                                <p:fltVal val="0"/>
                                              </p:val>
                                            </p:tav>
                                            <p:tav tm="100000">
                                              <p:val>
                                                <p:strVal val="#ppt_h"/>
                                              </p:val>
                                            </p:tav>
                                          </p:tavLst>
                                        </p:anim>
                                        <p:animEffect transition="in" filter="fade">
                                          <p:cBhvr>
                                            <p:cTn id="52" dur="300"/>
                                            <p:tgtEl>
                                              <p:spTgt spid="6"/>
                                            </p:tgtEl>
                                          </p:cBhvr>
                                        </p:animEffect>
                                      </p:childTnLst>
                                    </p:cTn>
                                  </p:par>
                                  <p:par>
                                    <p:cTn id="53" presetID="6" presetClass="emph" presetSubtype="0" autoRev="1" fill="hold" grpId="1" nodeType="withEffect">
                                      <p:stCondLst>
                                        <p:cond delay="1400"/>
                                      </p:stCondLst>
                                      <p:childTnLst>
                                        <p:animScale>
                                          <p:cBhvr>
                                            <p:cTn id="54"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300" fill="hold"/>
                                            <p:tgtEl>
                                              <p:spTgt spid="9"/>
                                            </p:tgtEl>
                                            <p:attrNameLst>
                                              <p:attrName>ppt_w</p:attrName>
                                            </p:attrNameLst>
                                          </p:cBhvr>
                                          <p:tavLst>
                                            <p:tav tm="0">
                                              <p:val>
                                                <p:fltVal val="0"/>
                                              </p:val>
                                            </p:tav>
                                            <p:tav tm="100000">
                                              <p:val>
                                                <p:strVal val="#ppt_w"/>
                                              </p:val>
                                            </p:tav>
                                          </p:tavLst>
                                        </p:anim>
                                        <p:anim calcmode="lin" valueType="num">
                                          <p:cBhvr>
                                            <p:cTn id="16" dur="300" fill="hold"/>
                                            <p:tgtEl>
                                              <p:spTgt spid="9"/>
                                            </p:tgtEl>
                                            <p:attrNameLst>
                                              <p:attrName>ppt_h</p:attrName>
                                            </p:attrNameLst>
                                          </p:cBhvr>
                                          <p:tavLst>
                                            <p:tav tm="0">
                                              <p:val>
                                                <p:fltVal val="0"/>
                                              </p:val>
                                            </p:tav>
                                            <p:tav tm="100000">
                                              <p:val>
                                                <p:strVal val="#ppt_h"/>
                                              </p:val>
                                            </p:tav>
                                          </p:tavLst>
                                        </p:anim>
                                        <p:animEffect transition="in" filter="fade">
                                          <p:cBhvr>
                                            <p:cTn id="17" dur="300"/>
                                            <p:tgtEl>
                                              <p:spTgt spid="9"/>
                                            </p:tgtEl>
                                          </p:cBhvr>
                                        </p:animEffect>
                                      </p:childTnLst>
                                    </p:cTn>
                                  </p:par>
                                  <p:par>
                                    <p:cTn id="18" presetID="6" presetClass="emph" presetSubtype="0" autoRev="1" fill="hold" grpId="1" nodeType="withEffect">
                                      <p:stCondLst>
                                        <p:cond delay="800"/>
                                      </p:stCondLst>
                                      <p:childTnLst>
                                        <p:animScale>
                                          <p:cBhvr>
                                            <p:cTn id="19" dur="150" fill="hold"/>
                                            <p:tgtEl>
                                              <p:spTgt spid="9"/>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Effect transition="in" filter="fade">
                                          <p:cBhvr>
                                            <p:cTn id="24" dur="300"/>
                                            <p:tgtEl>
                                              <p:spTgt spid="10"/>
                                            </p:tgtEl>
                                          </p:cBhvr>
                                        </p:animEffect>
                                      </p:childTnLst>
                                    </p:cTn>
                                  </p:par>
                                  <p:par>
                                    <p:cTn id="25" presetID="6" presetClass="emph" presetSubtype="0" autoRev="1" fill="hold" nodeType="withEffect">
                                      <p:stCondLst>
                                        <p:cond delay="1100"/>
                                      </p:stCondLst>
                                      <p:childTnLst>
                                        <p:animScale>
                                          <p:cBhvr>
                                            <p:cTn id="26" dur="150" fill="hold"/>
                                            <p:tgtEl>
                                              <p:spTgt spid="10"/>
                                            </p:tgtEl>
                                          </p:cBhvr>
                                          <p:by x="110000" y="110000"/>
                                        </p:animScale>
                                      </p:childTnLst>
                                    </p:cTn>
                                  </p:par>
                                  <p:par>
                                    <p:cTn id="27" presetID="53" presetClass="entr" presetSubtype="16" fill="hold" grpId="0" nodeType="withEffect">
                                      <p:stCondLst>
                                        <p:cond delay="6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par>
                                    <p:cTn id="32" presetID="6" presetClass="emph" presetSubtype="0" autoRev="1" fill="hold" grpId="1" nodeType="withEffect">
                                      <p:stCondLst>
                                        <p:cond delay="900"/>
                                      </p:stCondLst>
                                      <p:childTnLst>
                                        <p:animScale>
                                          <p:cBhvr>
                                            <p:cTn id="33" dur="150" fill="hold"/>
                                            <p:tgtEl>
                                              <p:spTgt spid="5"/>
                                            </p:tgtEl>
                                          </p:cBhvr>
                                          <p:by x="110000" y="110000"/>
                                        </p:animScale>
                                      </p:childTnLst>
                                    </p:cTn>
                                  </p:par>
                                  <p:par>
                                    <p:cTn id="34" presetID="53" presetClass="entr" presetSubtype="16" fill="hold" grpId="0" nodeType="withEffect">
                                      <p:stCondLst>
                                        <p:cond delay="7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Effect transition="in" filter="fade">
                                          <p:cBhvr>
                                            <p:cTn id="38" dur="300"/>
                                            <p:tgtEl>
                                              <p:spTgt spid="7"/>
                                            </p:tgtEl>
                                          </p:cBhvr>
                                        </p:animEffect>
                                      </p:childTnLst>
                                    </p:cTn>
                                  </p:par>
                                  <p:par>
                                    <p:cTn id="39" presetID="6" presetClass="emph" presetSubtype="0" autoRev="1" fill="hold" grpId="1" nodeType="withEffect">
                                      <p:stCondLst>
                                        <p:cond delay="1000"/>
                                      </p:stCondLst>
                                      <p:childTnLst>
                                        <p:animScale>
                                          <p:cBhvr>
                                            <p:cTn id="40" dur="150" fill="hold"/>
                                            <p:tgtEl>
                                              <p:spTgt spid="7"/>
                                            </p:tgtEl>
                                          </p:cBhvr>
                                          <p:by x="110000" y="110000"/>
                                        </p:animScale>
                                      </p:childTnLst>
                                    </p:cTn>
                                  </p:par>
                                  <p:par>
                                    <p:cTn id="41" presetID="53" presetClass="entr" presetSubtype="16"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 calcmode="lin" valueType="num">
                                          <p:cBhvr>
                                            <p:cTn id="43" dur="300" fill="hold"/>
                                            <p:tgtEl>
                                              <p:spTgt spid="8"/>
                                            </p:tgtEl>
                                            <p:attrNameLst>
                                              <p:attrName>ppt_w</p:attrName>
                                            </p:attrNameLst>
                                          </p:cBhvr>
                                          <p:tavLst>
                                            <p:tav tm="0">
                                              <p:val>
                                                <p:fltVal val="0"/>
                                              </p:val>
                                            </p:tav>
                                            <p:tav tm="100000">
                                              <p:val>
                                                <p:strVal val="#ppt_w"/>
                                              </p:val>
                                            </p:tav>
                                          </p:tavLst>
                                        </p:anim>
                                        <p:anim calcmode="lin" valueType="num">
                                          <p:cBhvr>
                                            <p:cTn id="44" dur="300" fill="hold"/>
                                            <p:tgtEl>
                                              <p:spTgt spid="8"/>
                                            </p:tgtEl>
                                            <p:attrNameLst>
                                              <p:attrName>ppt_h</p:attrName>
                                            </p:attrNameLst>
                                          </p:cBhvr>
                                          <p:tavLst>
                                            <p:tav tm="0">
                                              <p:val>
                                                <p:fltVal val="0"/>
                                              </p:val>
                                            </p:tav>
                                            <p:tav tm="100000">
                                              <p:val>
                                                <p:strVal val="#ppt_h"/>
                                              </p:val>
                                            </p:tav>
                                          </p:tavLst>
                                        </p:anim>
                                        <p:animEffect transition="in" filter="fade">
                                          <p:cBhvr>
                                            <p:cTn id="45" dur="300"/>
                                            <p:tgtEl>
                                              <p:spTgt spid="8"/>
                                            </p:tgtEl>
                                          </p:cBhvr>
                                        </p:animEffect>
                                      </p:childTnLst>
                                    </p:cTn>
                                  </p:par>
                                  <p:par>
                                    <p:cTn id="46" presetID="6" presetClass="emph" presetSubtype="0" autoRev="1" fill="hold" grpId="1" nodeType="withEffect">
                                      <p:stCondLst>
                                        <p:cond delay="1300"/>
                                      </p:stCondLst>
                                      <p:childTnLst>
                                        <p:animScale>
                                          <p:cBhvr>
                                            <p:cTn id="47" dur="150" fill="hold"/>
                                            <p:tgtEl>
                                              <p:spTgt spid="8"/>
                                            </p:tgtEl>
                                          </p:cBhvr>
                                          <p:by x="110000" y="110000"/>
                                        </p:animScale>
                                      </p:childTnLst>
                                    </p:cTn>
                                  </p:par>
                                  <p:par>
                                    <p:cTn id="48" presetID="53" presetClass="entr" presetSubtype="16" fill="hold" grpId="0" nodeType="withEffect">
                                      <p:stCondLst>
                                        <p:cond delay="1100"/>
                                      </p:stCondLst>
                                      <p:childTnLst>
                                        <p:set>
                                          <p:cBhvr>
                                            <p:cTn id="49" dur="1" fill="hold">
                                              <p:stCondLst>
                                                <p:cond delay="0"/>
                                              </p:stCondLst>
                                            </p:cTn>
                                            <p:tgtEl>
                                              <p:spTgt spid="6"/>
                                            </p:tgtEl>
                                            <p:attrNameLst>
                                              <p:attrName>style.visibility</p:attrName>
                                            </p:attrNameLst>
                                          </p:cBhvr>
                                          <p:to>
                                            <p:strVal val="visible"/>
                                          </p:to>
                                        </p:set>
                                        <p:anim calcmode="lin" valueType="num">
                                          <p:cBhvr>
                                            <p:cTn id="50" dur="300" fill="hold"/>
                                            <p:tgtEl>
                                              <p:spTgt spid="6"/>
                                            </p:tgtEl>
                                            <p:attrNameLst>
                                              <p:attrName>ppt_w</p:attrName>
                                            </p:attrNameLst>
                                          </p:cBhvr>
                                          <p:tavLst>
                                            <p:tav tm="0">
                                              <p:val>
                                                <p:fltVal val="0"/>
                                              </p:val>
                                            </p:tav>
                                            <p:tav tm="100000">
                                              <p:val>
                                                <p:strVal val="#ppt_w"/>
                                              </p:val>
                                            </p:tav>
                                          </p:tavLst>
                                        </p:anim>
                                        <p:anim calcmode="lin" valueType="num">
                                          <p:cBhvr>
                                            <p:cTn id="51" dur="300" fill="hold"/>
                                            <p:tgtEl>
                                              <p:spTgt spid="6"/>
                                            </p:tgtEl>
                                            <p:attrNameLst>
                                              <p:attrName>ppt_h</p:attrName>
                                            </p:attrNameLst>
                                          </p:cBhvr>
                                          <p:tavLst>
                                            <p:tav tm="0">
                                              <p:val>
                                                <p:fltVal val="0"/>
                                              </p:val>
                                            </p:tav>
                                            <p:tav tm="100000">
                                              <p:val>
                                                <p:strVal val="#ppt_h"/>
                                              </p:val>
                                            </p:tav>
                                          </p:tavLst>
                                        </p:anim>
                                        <p:animEffect transition="in" filter="fade">
                                          <p:cBhvr>
                                            <p:cTn id="52" dur="300"/>
                                            <p:tgtEl>
                                              <p:spTgt spid="6"/>
                                            </p:tgtEl>
                                          </p:cBhvr>
                                        </p:animEffect>
                                      </p:childTnLst>
                                    </p:cTn>
                                  </p:par>
                                  <p:par>
                                    <p:cTn id="53" presetID="6" presetClass="emph" presetSubtype="0" autoRev="1" fill="hold" grpId="1" nodeType="withEffect">
                                      <p:stCondLst>
                                        <p:cond delay="1400"/>
                                      </p:stCondLst>
                                      <p:childTnLst>
                                        <p:animScale>
                                          <p:cBhvr>
                                            <p:cTn id="54"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27612" y="232903"/>
            <a:ext cx="5794399" cy="461665"/>
          </a:xfrm>
        </p:spPr>
        <p:txBody>
          <a:bodyPr/>
          <a:lstStyle/>
          <a:p>
            <a:r>
              <a:rPr lang="zh-CN" altLang="en-US" dirty="0" smtClean="0"/>
              <a:t>业务架构</a:t>
            </a:r>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95601" y="548681"/>
            <a:ext cx="7382409" cy="5958529"/>
          </a:xfrm>
          <a:prstGeom prst="rect">
            <a:avLst/>
          </a:prstGeom>
        </p:spPr>
      </p:pic>
      <p:sp>
        <p:nvSpPr>
          <p:cNvPr id="3" name="矩形 2"/>
          <p:cNvSpPr/>
          <p:nvPr/>
        </p:nvSpPr>
        <p:spPr>
          <a:xfrm>
            <a:off x="2495601" y="548680"/>
            <a:ext cx="7382409" cy="2160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12" y="6097712"/>
            <a:ext cx="1433242" cy="409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534176" y="74627"/>
            <a:ext cx="5353912" cy="461665"/>
          </a:xfrm>
        </p:spPr>
        <p:txBody>
          <a:bodyPr/>
          <a:lstStyle/>
          <a:p>
            <a:r>
              <a:rPr lang="zh-CN" altLang="en-US" dirty="0" smtClean="0"/>
              <a:t>统一管理门户（供应商、医院）</a:t>
            </a:r>
            <a:endParaRPr lang="zh-CN" altLang="en-US" dirty="0"/>
          </a:p>
        </p:txBody>
      </p:sp>
      <p:grpSp>
        <p:nvGrpSpPr>
          <p:cNvPr id="3" name="组合 2"/>
          <p:cNvGrpSpPr/>
          <p:nvPr/>
        </p:nvGrpSpPr>
        <p:grpSpPr bwMode="auto">
          <a:xfrm>
            <a:off x="1649660" y="702390"/>
            <a:ext cx="8838828" cy="2311003"/>
            <a:chOff x="0" y="0"/>
            <a:chExt cx="12192000" cy="630377"/>
          </a:xfrm>
        </p:grpSpPr>
        <p:sp>
          <p:nvSpPr>
            <p:cNvPr id="4" name="矩形 3"/>
            <p:cNvSpPr>
              <a:spLocks noChangeArrowheads="1"/>
            </p:cNvSpPr>
            <p:nvPr/>
          </p:nvSpPr>
          <p:spPr bwMode="auto">
            <a:xfrm>
              <a:off x="0" y="28562"/>
              <a:ext cx="12192000" cy="601815"/>
            </a:xfrm>
            <a:prstGeom prst="rect">
              <a:avLst/>
            </a:prstGeom>
            <a:no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矩形 4"/>
            <p:cNvSpPr>
              <a:spLocks noChangeArrowheads="1"/>
            </p:cNvSpPr>
            <p:nvPr/>
          </p:nvSpPr>
          <p:spPr bwMode="auto">
            <a:xfrm>
              <a:off x="0" y="0"/>
              <a:ext cx="12192000" cy="28562"/>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6" name="TextBox 15"/>
          <p:cNvSpPr>
            <a:spLocks noChangeArrowheads="1"/>
          </p:cNvSpPr>
          <p:nvPr/>
        </p:nvSpPr>
        <p:spPr bwMode="auto">
          <a:xfrm>
            <a:off x="1770782" y="836712"/>
            <a:ext cx="871770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indent="457200">
              <a:lnSpc>
                <a:spcPct val="150000"/>
              </a:lnSpc>
              <a:spcBef>
                <a:spcPct val="0"/>
              </a:spcBef>
              <a:buNone/>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统一供应链平台为医疗机构和耗材供应商提供一体化的服务管理门户。</a:t>
            </a:r>
            <a:endParaRPr lang="en-US" altLang="zh-CN" sz="1800"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spcBef>
                <a:spcPct val="0"/>
              </a:spcBef>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供应商可以通过门户完成物资字典维护、资质信息管理以及订单的审核</a:t>
            </a:r>
            <a:r>
              <a:rPr lang="en-US" altLang="zh-CN" sz="18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配送。</a:t>
            </a:r>
            <a:endParaRPr lang="en-US" altLang="zh-CN" sz="1800"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spcBef>
                <a:spcPct val="0"/>
              </a:spcBef>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医疗机构通过门户可以完成对供应商的审核和管理，并通过平台的物资字典完成对耗材的采购以及追溯。</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3593" y="2509416"/>
            <a:ext cx="7651505" cy="401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40" y="6127111"/>
            <a:ext cx="1433242" cy="409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fade">
                                      <p:cBhvr>
                                        <p:cTn id="1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801</Words>
  <Application>WPS 演示</Application>
  <PresentationFormat>宽屏</PresentationFormat>
  <Paragraphs>109</Paragraphs>
  <Slides>8</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8</vt:i4>
      </vt:variant>
    </vt:vector>
  </HeadingPairs>
  <TitlesOfParts>
    <vt:vector size="30" baseType="lpstr">
      <vt:lpstr>Arial</vt:lpstr>
      <vt:lpstr>宋体</vt:lpstr>
      <vt:lpstr>Wingdings</vt:lpstr>
      <vt:lpstr>微软雅黑</vt:lpstr>
      <vt:lpstr>华文楷体</vt:lpstr>
      <vt:lpstr>微软雅黑 Light</vt:lpstr>
      <vt:lpstr>黑体</vt:lpstr>
      <vt:lpstr>Lucida Calligraphy</vt:lpstr>
      <vt:lpstr>张海山锐谐体</vt:lpstr>
      <vt:lpstr>张海山锐线体简</vt:lpstr>
      <vt:lpstr>Gulim</vt:lpstr>
      <vt:lpstr>Impact</vt:lpstr>
      <vt:lpstr>Arial</vt:lpstr>
      <vt:lpstr>Calibri</vt:lpstr>
      <vt:lpstr>HakusyuSousyo_kk</vt:lpstr>
      <vt:lpstr>方正兰亭黑简体</vt:lpstr>
      <vt:lpstr>Arial Unicode MS</vt:lpstr>
      <vt:lpstr>Calibri Light</vt:lpstr>
      <vt:lpstr>Calibri</vt:lpstr>
      <vt:lpstr>Century Gothic</vt:lpstr>
      <vt:lpstr>Mongolian Baiti</vt:lpstr>
      <vt:lpstr>Office 主题​​</vt:lpstr>
      <vt:lpstr>PowerPoint 演示文稿</vt:lpstr>
      <vt:lpstr>产品亮点</vt:lpstr>
      <vt:lpstr>云服务模式</vt:lpstr>
      <vt:lpstr>内外网交互模式</vt:lpstr>
      <vt:lpstr>内外网交互模式</vt:lpstr>
      <vt:lpstr>PowerPoint 演示文稿</vt:lpstr>
      <vt:lpstr>业务架构</vt:lpstr>
      <vt:lpstr>统一管理门户（供应商、医院）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zeng yimi</dc:creator>
  <cp:lastModifiedBy>凌*青寒</cp:lastModifiedBy>
  <cp:revision>603</cp:revision>
  <dcterms:created xsi:type="dcterms:W3CDTF">2018-07-23T01:28:00Z</dcterms:created>
  <dcterms:modified xsi:type="dcterms:W3CDTF">2019-06-17T03:15:37Z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