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handoutMasterIdLst>
    <p:handoutMasterId r:id="rId9"/>
  </p:handoutMasterIdLst>
  <p:sldIdLst>
    <p:sldId id="283" r:id="rId3"/>
    <p:sldId id="309" r:id="rId5"/>
    <p:sldId id="310" r:id="rId6"/>
    <p:sldId id="311" r:id="rId7"/>
    <p:sldId id="299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26B6F"/>
    <a:srgbClr val="C97D81"/>
    <a:srgbClr val="B3803C"/>
    <a:srgbClr val="F28C05"/>
    <a:srgbClr val="EF8A17"/>
    <a:srgbClr val="FFE285"/>
    <a:srgbClr val="A41C22"/>
    <a:srgbClr val="EDD4D5"/>
    <a:srgbClr val="C6A1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>
      <p:cViewPr>
        <p:scale>
          <a:sx n="70" d="100"/>
          <a:sy n="70" d="100"/>
        </p:scale>
        <p:origin x="-870" y="-108"/>
      </p:cViewPr>
      <p:guideLst>
        <p:guide orient="horz" pos="2142"/>
        <p:guide pos="38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5A8C7-CC1A-4A08-9B4B-31F43B054C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i="0" dirty="0">
              <a:effectLst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94FD34D9-E4D8-4204-8075-5903BDB61F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94FD34D9-E4D8-4204-8075-5903BDB61F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854199"/>
            <a:ext cx="9144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tags" Target="../tags/tag3.xml"/><Relationship Id="rId15" Type="http://schemas.openxmlformats.org/officeDocument/2006/relationships/tags" Target="../tags/tag2.xml"/><Relationship Id="rId14" Type="http://schemas.openxmlformats.org/officeDocument/2006/relationships/tags" Target="../tags/tag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2" Type="http://schemas.openxmlformats.org/officeDocument/2006/relationships/notesSlide" Target="../notesSlides/notesSlide1.xml"/><Relationship Id="rId11" Type="http://schemas.openxmlformats.org/officeDocument/2006/relationships/slideLayout" Target="../slideLayouts/slideLayout11.xml"/><Relationship Id="rId10" Type="http://schemas.openxmlformats.org/officeDocument/2006/relationships/image" Target="../media/image10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8" Type="http://schemas.openxmlformats.org/officeDocument/2006/relationships/image" Target="../media/image18.jpeg"/><Relationship Id="rId7" Type="http://schemas.openxmlformats.org/officeDocument/2006/relationships/image" Target="../media/image17.png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png"/><Relationship Id="rId3" Type="http://schemas.openxmlformats.org/officeDocument/2006/relationships/image" Target="../media/image13.jpeg"/><Relationship Id="rId20" Type="http://schemas.openxmlformats.org/officeDocument/2006/relationships/slideLayout" Target="../slideLayouts/slideLayout11.xml"/><Relationship Id="rId2" Type="http://schemas.openxmlformats.org/officeDocument/2006/relationships/image" Target="../media/image12.jpeg"/><Relationship Id="rId19" Type="http://schemas.openxmlformats.org/officeDocument/2006/relationships/image" Target="../media/image28.png"/><Relationship Id="rId18" Type="http://schemas.openxmlformats.org/officeDocument/2006/relationships/image" Target="../media/image27.jpeg"/><Relationship Id="rId17" Type="http://schemas.openxmlformats.org/officeDocument/2006/relationships/image" Target="../media/image26.png"/><Relationship Id="rId16" Type="http://schemas.openxmlformats.org/officeDocument/2006/relationships/image" Target="../media/image25.png"/><Relationship Id="rId15" Type="http://schemas.openxmlformats.org/officeDocument/2006/relationships/image" Target="../media/image24.png"/><Relationship Id="rId14" Type="http://schemas.openxmlformats.org/officeDocument/2006/relationships/image" Target="../media/image23.png"/><Relationship Id="rId13" Type="http://schemas.openxmlformats.org/officeDocument/2006/relationships/image" Target="../media/image22.png"/><Relationship Id="rId12" Type="http://schemas.openxmlformats.org/officeDocument/2006/relationships/image" Target="../media/image21.jpeg"/><Relationship Id="rId11" Type="http://schemas.openxmlformats.org/officeDocument/2006/relationships/image" Target="../media/image20.jpeg"/><Relationship Id="rId10" Type="http://schemas.openxmlformats.org/officeDocument/2006/relationships/image" Target="../media/image19.jpeg"/><Relationship Id="rId1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9.png"/><Relationship Id="rId1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609"/>
          <p:cNvSpPr txBox="1"/>
          <p:nvPr/>
        </p:nvSpPr>
        <p:spPr>
          <a:xfrm>
            <a:off x="-2011680" y="170815"/>
            <a:ext cx="9600565" cy="1005205"/>
          </a:xfrm>
          <a:prstGeom prst="rect">
            <a:avLst/>
          </a:prstGeom>
        </p:spPr>
        <p:txBody>
          <a:bodyPr anchor="ctr"/>
          <a:lstStyle>
            <a:lvl1pPr marL="0" marR="0" indent="0" algn="ctr" defTabSz="90487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565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微软雅黑" panose="020B0503020204020204" pitchFamily="34" charset="-122"/>
                <a:ea typeface="+mn-ea"/>
                <a:cs typeface="+mn-cs"/>
                <a:sym typeface="Helvetica"/>
              </a:defRPr>
            </a:lvl1pPr>
            <a:lvl2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3395" b="0" dirty="0">
                <a:solidFill>
                  <a:schemeClr val="tx1"/>
                </a:solidFill>
              </a:rPr>
              <a:t>“</a:t>
            </a:r>
            <a:r>
              <a:rPr lang="zh-CN" altLang="en-US" sz="3395" b="0" dirty="0">
                <a:solidFill>
                  <a:schemeClr val="tx1"/>
                </a:solidFill>
              </a:rPr>
              <a:t>金医卫</a:t>
            </a:r>
            <a:r>
              <a:rPr lang="en-US" altLang="zh-CN" sz="3395" b="0" dirty="0" smtClean="0">
                <a:solidFill>
                  <a:schemeClr val="tx1"/>
                </a:solidFill>
              </a:rPr>
              <a:t>”</a:t>
            </a:r>
            <a:r>
              <a:rPr lang="zh-CN" altLang="en-US" sz="3395" b="0" dirty="0" smtClean="0">
                <a:solidFill>
                  <a:schemeClr val="tx1"/>
                </a:solidFill>
              </a:rPr>
              <a:t>金融科技</a:t>
            </a:r>
            <a:r>
              <a:rPr lang="zh-CN" altLang="en-US" sz="3395" b="0" dirty="0">
                <a:solidFill>
                  <a:schemeClr val="tx1"/>
                </a:solidFill>
              </a:rPr>
              <a:t>模型</a:t>
            </a:r>
            <a:endParaRPr lang="en-US" altLang="zh-CN" sz="3395" b="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1905" b="0" dirty="0">
                <a:solidFill>
                  <a:schemeClr val="tx1"/>
                </a:solidFill>
              </a:rPr>
              <a:t>                                              </a:t>
            </a:r>
            <a:endParaRPr lang="zh-CN" altLang="en-US" sz="1905" b="0" dirty="0">
              <a:solidFill>
                <a:schemeClr val="tx1"/>
              </a:solidFill>
            </a:endParaRPr>
          </a:p>
        </p:txBody>
      </p:sp>
      <p:sp>
        <p:nvSpPr>
          <p:cNvPr id="107" name="矩形: 圆角 106"/>
          <p:cNvSpPr/>
          <p:nvPr/>
        </p:nvSpPr>
        <p:spPr>
          <a:xfrm>
            <a:off x="9358098" y="5760278"/>
            <a:ext cx="941078" cy="38294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3541" tIns="43541" rIns="43541" bIns="43541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715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pic>
        <p:nvPicPr>
          <p:cNvPr id="125" name="图片 12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79" y="3256077"/>
            <a:ext cx="664316" cy="664316"/>
          </a:xfrm>
          <a:prstGeom prst="rect">
            <a:avLst/>
          </a:prstGeom>
        </p:spPr>
      </p:pic>
      <p:pic>
        <p:nvPicPr>
          <p:cNvPr id="126" name="图片 1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089" y="4085804"/>
            <a:ext cx="794695" cy="794695"/>
          </a:xfrm>
          <a:prstGeom prst="rect">
            <a:avLst/>
          </a:prstGeom>
        </p:spPr>
      </p:pic>
      <p:sp>
        <p:nvSpPr>
          <p:cNvPr id="127" name="矩形 126"/>
          <p:cNvSpPr/>
          <p:nvPr/>
        </p:nvSpPr>
        <p:spPr>
          <a:xfrm>
            <a:off x="593089" y="4064476"/>
            <a:ext cx="794695" cy="350520"/>
          </a:xfrm>
          <a:prstGeom prst="rect">
            <a:avLst/>
          </a:prstGeom>
          <a:noFill/>
          <a:ln w="12700" cap="flat">
            <a:solidFill>
              <a:schemeClr val="accent6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3541" tIns="43541" rIns="43541" bIns="43541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715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sp>
        <p:nvSpPr>
          <p:cNvPr id="128" name="Shape 3523"/>
          <p:cNvSpPr/>
          <p:nvPr/>
        </p:nvSpPr>
        <p:spPr>
          <a:xfrm>
            <a:off x="433044" y="3830478"/>
            <a:ext cx="2416590" cy="245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145" dirty="0">
                <a:latin typeface="微软雅黑" panose="020B0503020204020204" pitchFamily="34" charset="-122"/>
              </a:rPr>
              <a:t>申请</a:t>
            </a:r>
            <a:endParaRPr sz="1145" dirty="0">
              <a:latin typeface="微软雅黑" panose="020B0503020204020204" pitchFamily="34" charset="-122"/>
            </a:endParaRPr>
          </a:p>
        </p:txBody>
      </p:sp>
      <p:sp>
        <p:nvSpPr>
          <p:cNvPr id="135" name="Shape 3523"/>
          <p:cNvSpPr/>
          <p:nvPr/>
        </p:nvSpPr>
        <p:spPr>
          <a:xfrm>
            <a:off x="-193181" y="3773198"/>
            <a:ext cx="2416590" cy="245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en-US" altLang="zh-CN" sz="1145" dirty="0">
                <a:latin typeface="微软雅黑" panose="020B0503020204020204" pitchFamily="34" charset="-122"/>
              </a:rPr>
              <a:t>PC</a:t>
            </a:r>
            <a:r>
              <a:rPr lang="zh-CN" altLang="en-US" sz="1145" dirty="0">
                <a:latin typeface="微软雅黑" panose="020B0503020204020204" pitchFamily="34" charset="-122"/>
              </a:rPr>
              <a:t>端</a:t>
            </a:r>
            <a:endParaRPr sz="1145" dirty="0">
              <a:latin typeface="微软雅黑" panose="020B0503020204020204" pitchFamily="34" charset="-122"/>
            </a:endParaRPr>
          </a:p>
        </p:txBody>
      </p:sp>
      <p:sp>
        <p:nvSpPr>
          <p:cNvPr id="148" name="Shape 3523"/>
          <p:cNvSpPr/>
          <p:nvPr/>
        </p:nvSpPr>
        <p:spPr>
          <a:xfrm>
            <a:off x="-210295" y="4893848"/>
            <a:ext cx="2416590" cy="245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145" dirty="0">
                <a:latin typeface="微软雅黑" panose="020B0503020204020204" pitchFamily="34" charset="-122"/>
              </a:rPr>
              <a:t>移动端</a:t>
            </a:r>
            <a:endParaRPr sz="1145" dirty="0">
              <a:latin typeface="微软雅黑" panose="020B0503020204020204" pitchFamily="34" charset="-122"/>
            </a:endParaRPr>
          </a:p>
        </p:txBody>
      </p:sp>
      <p:sp>
        <p:nvSpPr>
          <p:cNvPr id="149" name="左大括号 148"/>
          <p:cNvSpPr/>
          <p:nvPr/>
        </p:nvSpPr>
        <p:spPr>
          <a:xfrm>
            <a:off x="1847077" y="2328326"/>
            <a:ext cx="142116" cy="3731669"/>
          </a:xfrm>
          <a:prstGeom prst="leftBrace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7084" tIns="43541" rIns="87084" bIns="43541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715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5202897" y="3114695"/>
            <a:ext cx="5196294" cy="350520"/>
          </a:xfrm>
          <a:prstGeom prst="rect">
            <a:avLst/>
          </a:prstGeom>
          <a:noFill/>
          <a:ln w="12700" cap="flat">
            <a:solidFill>
              <a:schemeClr val="accent4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3541" tIns="43541" rIns="43541" bIns="43541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715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cxnSp>
        <p:nvCxnSpPr>
          <p:cNvPr id="151" name="直接连接符 150"/>
          <p:cNvCxnSpPr/>
          <p:nvPr/>
        </p:nvCxnSpPr>
        <p:spPr>
          <a:xfrm>
            <a:off x="2052661" y="4239717"/>
            <a:ext cx="1223010" cy="0"/>
          </a:xfrm>
          <a:prstGeom prst="line">
            <a:avLst/>
          </a:prstGeom>
          <a:noFill/>
          <a:ln w="12700" cap="flat">
            <a:solidFill>
              <a:schemeClr val="bg1">
                <a:lumMod val="10000"/>
                <a:lumOff val="90000"/>
              </a:schemeClr>
            </a:solidFill>
            <a:prstDash val="lgDash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2" name="Shape 3523"/>
          <p:cNvSpPr/>
          <p:nvPr/>
        </p:nvSpPr>
        <p:spPr>
          <a:xfrm>
            <a:off x="1572760" y="1920587"/>
            <a:ext cx="2173757" cy="29781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525" dirty="0">
                <a:solidFill>
                  <a:srgbClr val="0070C0"/>
                </a:solidFill>
                <a:latin typeface="微软雅黑" panose="020B0503020204020204" pitchFamily="34" charset="-122"/>
              </a:rPr>
              <a:t>原始数据</a:t>
            </a:r>
            <a:endParaRPr sz="1525" dirty="0">
              <a:solidFill>
                <a:srgbClr val="0070C0"/>
              </a:solidFill>
              <a:latin typeface="微软雅黑" panose="020B0503020204020204" pitchFamily="34" charset="-122"/>
            </a:endParaRPr>
          </a:p>
        </p:txBody>
      </p:sp>
      <p:sp>
        <p:nvSpPr>
          <p:cNvPr id="153" name="Shape 3523"/>
          <p:cNvSpPr/>
          <p:nvPr/>
        </p:nvSpPr>
        <p:spPr>
          <a:xfrm>
            <a:off x="6696887" y="1920587"/>
            <a:ext cx="2173757" cy="29781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525" dirty="0">
                <a:latin typeface="微软雅黑" panose="020B0503020204020204" pitchFamily="34" charset="-122"/>
              </a:rPr>
              <a:t>欺诈特征信号库</a:t>
            </a:r>
            <a:endParaRPr sz="1525" dirty="0">
              <a:latin typeface="微软雅黑" panose="020B0503020204020204" pitchFamily="34" charset="-122"/>
            </a:endParaRPr>
          </a:p>
        </p:txBody>
      </p:sp>
      <p:sp>
        <p:nvSpPr>
          <p:cNvPr id="154" name="Shape 3523"/>
          <p:cNvSpPr/>
          <p:nvPr/>
        </p:nvSpPr>
        <p:spPr>
          <a:xfrm>
            <a:off x="2052814" y="2316244"/>
            <a:ext cx="2416590" cy="245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lang="zh-CN" altLang="en-US" sz="1145" dirty="0">
                <a:latin typeface="微软雅黑" panose="020B0503020204020204" pitchFamily="34" charset="-122"/>
              </a:rPr>
              <a:t>实际控制人</a:t>
            </a:r>
            <a:endParaRPr sz="1145" dirty="0">
              <a:latin typeface="微软雅黑" panose="020B0503020204020204" pitchFamily="34" charset="-122"/>
            </a:endParaRPr>
          </a:p>
        </p:txBody>
      </p:sp>
      <p:sp>
        <p:nvSpPr>
          <p:cNvPr id="155" name="箭头: 右 154"/>
          <p:cNvSpPr/>
          <p:nvPr/>
        </p:nvSpPr>
        <p:spPr>
          <a:xfrm>
            <a:off x="1475652" y="3950021"/>
            <a:ext cx="319568" cy="478411"/>
          </a:xfrm>
          <a:prstGeom prst="rightArrow">
            <a:avLst/>
          </a:prstGeom>
          <a:solidFill>
            <a:srgbClr val="C2F6F6"/>
          </a:solidFill>
          <a:ln w="12700" cap="flat">
            <a:solidFill>
              <a:schemeClr val="accent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3541" tIns="43541" rIns="43541" bIns="43541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715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pic>
        <p:nvPicPr>
          <p:cNvPr id="156" name="图片 15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1087" y="4813188"/>
            <a:ext cx="879266" cy="585022"/>
          </a:xfrm>
          <a:prstGeom prst="rect">
            <a:avLst/>
          </a:prstGeom>
        </p:spPr>
      </p:pic>
      <p:sp>
        <p:nvSpPr>
          <p:cNvPr id="157" name="Shape 3523"/>
          <p:cNvSpPr/>
          <p:nvPr/>
        </p:nvSpPr>
        <p:spPr>
          <a:xfrm>
            <a:off x="8642746" y="5854258"/>
            <a:ext cx="2416590" cy="245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145" dirty="0">
                <a:solidFill>
                  <a:schemeClr val="bg1"/>
                </a:solidFill>
                <a:latin typeface="微软雅黑" panose="020B0503020204020204" pitchFamily="34" charset="-122"/>
              </a:rPr>
              <a:t>人工研判平台</a:t>
            </a:r>
            <a:endParaRPr sz="1145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58" name="矩形 157"/>
          <p:cNvSpPr/>
          <p:nvPr/>
        </p:nvSpPr>
        <p:spPr>
          <a:xfrm>
            <a:off x="5188148" y="5157387"/>
            <a:ext cx="1713511" cy="350520"/>
          </a:xfrm>
          <a:prstGeom prst="rect">
            <a:avLst/>
          </a:prstGeom>
          <a:noFill/>
          <a:ln w="12700" cap="flat">
            <a:solidFill>
              <a:schemeClr val="accent4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3541" tIns="43541" rIns="43541" bIns="43541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715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sp>
        <p:nvSpPr>
          <p:cNvPr id="159" name="矩形 158"/>
          <p:cNvSpPr/>
          <p:nvPr/>
        </p:nvSpPr>
        <p:spPr>
          <a:xfrm>
            <a:off x="7245520" y="5164560"/>
            <a:ext cx="1713511" cy="350520"/>
          </a:xfrm>
          <a:prstGeom prst="rect">
            <a:avLst/>
          </a:prstGeom>
          <a:noFill/>
          <a:ln w="12700" cap="flat">
            <a:solidFill>
              <a:schemeClr val="accent4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3541" tIns="43541" rIns="43541" bIns="43541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715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sp>
        <p:nvSpPr>
          <p:cNvPr id="160" name="矩形 159"/>
          <p:cNvSpPr/>
          <p:nvPr/>
        </p:nvSpPr>
        <p:spPr>
          <a:xfrm>
            <a:off x="9302892" y="5164560"/>
            <a:ext cx="1096299" cy="350520"/>
          </a:xfrm>
          <a:prstGeom prst="rect">
            <a:avLst/>
          </a:prstGeom>
          <a:noFill/>
          <a:ln w="12700" cap="flat">
            <a:solidFill>
              <a:schemeClr val="accent4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3541" tIns="43541" rIns="43541" bIns="43541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715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sp>
        <p:nvSpPr>
          <p:cNvPr id="163" name="Shape 3523"/>
          <p:cNvSpPr/>
          <p:nvPr/>
        </p:nvSpPr>
        <p:spPr>
          <a:xfrm>
            <a:off x="3715188" y="2855975"/>
            <a:ext cx="2416590" cy="245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145" dirty="0">
                <a:latin typeface="微软雅黑" panose="020B0503020204020204" pitchFamily="34" charset="-122"/>
              </a:rPr>
              <a:t>检测</a:t>
            </a:r>
            <a:endParaRPr sz="1145" dirty="0">
              <a:latin typeface="微软雅黑" panose="020B0503020204020204" pitchFamily="34" charset="-122"/>
            </a:endParaRPr>
          </a:p>
        </p:txBody>
      </p:sp>
      <p:pic>
        <p:nvPicPr>
          <p:cNvPr id="164" name="图片 16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0426" y="4653073"/>
            <a:ext cx="837419" cy="837419"/>
          </a:xfrm>
          <a:prstGeom prst="rect">
            <a:avLst/>
          </a:prstGeom>
        </p:spPr>
      </p:pic>
      <p:sp>
        <p:nvSpPr>
          <p:cNvPr id="165" name="Shape 3523"/>
          <p:cNvSpPr/>
          <p:nvPr/>
        </p:nvSpPr>
        <p:spPr>
          <a:xfrm>
            <a:off x="6954880" y="4482677"/>
            <a:ext cx="2416590" cy="245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145" dirty="0">
                <a:latin typeface="微软雅黑" panose="020B0503020204020204" pitchFamily="34" charset="-122"/>
              </a:rPr>
              <a:t>神经网络</a:t>
            </a:r>
            <a:endParaRPr sz="1145" dirty="0">
              <a:latin typeface="微软雅黑" panose="020B0503020204020204" pitchFamily="34" charset="-122"/>
            </a:endParaRPr>
          </a:p>
        </p:txBody>
      </p:sp>
      <p:cxnSp>
        <p:nvCxnSpPr>
          <p:cNvPr id="166" name="直接箭头连接符 165"/>
          <p:cNvCxnSpPr/>
          <p:nvPr/>
        </p:nvCxnSpPr>
        <p:spPr>
          <a:xfrm flipH="1">
            <a:off x="8753294" y="5031309"/>
            <a:ext cx="411474" cy="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tailEnd type="triangle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7" name="Shape 3523"/>
          <p:cNvSpPr/>
          <p:nvPr/>
        </p:nvSpPr>
        <p:spPr>
          <a:xfrm>
            <a:off x="7863882" y="4652722"/>
            <a:ext cx="2416590" cy="40386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145" dirty="0">
                <a:latin typeface="微软雅黑" panose="020B0503020204020204" pitchFamily="34" charset="-122"/>
              </a:rPr>
              <a:t>有监督</a:t>
            </a:r>
            <a:endParaRPr lang="en-US" altLang="zh-CN" sz="1145" dirty="0">
              <a:latin typeface="微软雅黑" panose="020B0503020204020204" pitchFamily="34" charset="-122"/>
            </a:endParaRPr>
          </a:p>
          <a:p>
            <a:pPr algn="ctr"/>
            <a:r>
              <a:rPr lang="zh-CN" altLang="en-US" sz="1145" dirty="0">
                <a:latin typeface="微软雅黑" panose="020B0503020204020204" pitchFamily="34" charset="-122"/>
              </a:rPr>
              <a:t>机器学习</a:t>
            </a:r>
            <a:endParaRPr sz="1145" dirty="0">
              <a:latin typeface="微软雅黑" panose="020B0503020204020204" pitchFamily="34" charset="-122"/>
            </a:endParaRPr>
          </a:p>
        </p:txBody>
      </p:sp>
      <p:pic>
        <p:nvPicPr>
          <p:cNvPr id="168" name="图片 16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196" y="4676878"/>
            <a:ext cx="427555" cy="427555"/>
          </a:xfrm>
          <a:prstGeom prst="rect">
            <a:avLst/>
          </a:prstGeom>
        </p:spPr>
      </p:pic>
      <p:cxnSp>
        <p:nvCxnSpPr>
          <p:cNvPr id="169" name="直接连接符 168"/>
          <p:cNvCxnSpPr/>
          <p:nvPr/>
        </p:nvCxnSpPr>
        <p:spPr>
          <a:xfrm>
            <a:off x="5205928" y="5381189"/>
            <a:ext cx="1713511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lgDash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0" name="椭圆 169"/>
          <p:cNvSpPr/>
          <p:nvPr/>
        </p:nvSpPr>
        <p:spPr>
          <a:xfrm>
            <a:off x="5325306" y="5518302"/>
            <a:ext cx="515336" cy="501458"/>
          </a:xfrm>
          <a:prstGeom prst="ellipse">
            <a:avLst/>
          </a:prstGeom>
          <a:solidFill>
            <a:schemeClr val="accent5"/>
          </a:solidFill>
          <a:ln w="12700" cap="flat">
            <a:solidFill>
              <a:schemeClr val="accent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3541" tIns="43541" rIns="43541" bIns="43541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715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sp>
        <p:nvSpPr>
          <p:cNvPr id="171" name="Shape 3523"/>
          <p:cNvSpPr/>
          <p:nvPr/>
        </p:nvSpPr>
        <p:spPr>
          <a:xfrm>
            <a:off x="4555776" y="5561102"/>
            <a:ext cx="2054393" cy="45529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2665" dirty="0">
                <a:solidFill>
                  <a:schemeClr val="bg1">
                    <a:lumMod val="10000"/>
                    <a:lumOff val="90000"/>
                  </a:schemeClr>
                </a:solidFill>
                <a:latin typeface="微软雅黑" panose="020B0503020204020204" pitchFamily="34" charset="-122"/>
              </a:rPr>
              <a:t>专</a:t>
            </a:r>
            <a:endParaRPr sz="2665" dirty="0">
              <a:solidFill>
                <a:schemeClr val="bg1">
                  <a:lumMod val="10000"/>
                  <a:lumOff val="90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172" name="Shape 3523"/>
          <p:cNvSpPr/>
          <p:nvPr/>
        </p:nvSpPr>
        <p:spPr>
          <a:xfrm>
            <a:off x="5148554" y="4757756"/>
            <a:ext cx="2416590" cy="245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145" dirty="0">
                <a:latin typeface="微软雅黑" panose="020B0503020204020204" pitchFamily="34" charset="-122"/>
              </a:rPr>
              <a:t>欺诈规则集合</a:t>
            </a:r>
            <a:endParaRPr lang="en-US" altLang="zh-CN" sz="1145" dirty="0">
              <a:latin typeface="微软雅黑" panose="020B0503020204020204" pitchFamily="34" charset="-122"/>
            </a:endParaRPr>
          </a:p>
        </p:txBody>
      </p:sp>
      <p:sp>
        <p:nvSpPr>
          <p:cNvPr id="173" name="Shape 3523"/>
          <p:cNvSpPr/>
          <p:nvPr/>
        </p:nvSpPr>
        <p:spPr>
          <a:xfrm>
            <a:off x="5171824" y="5579942"/>
            <a:ext cx="2416590" cy="40386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145" dirty="0">
                <a:latin typeface="微软雅黑" panose="020B0503020204020204" pitchFamily="34" charset="-122"/>
              </a:rPr>
              <a:t>医疗专家</a:t>
            </a:r>
            <a:endParaRPr lang="en-US" altLang="zh-CN" sz="1145" dirty="0">
              <a:latin typeface="微软雅黑" panose="020B0503020204020204" pitchFamily="34" charset="-122"/>
            </a:endParaRPr>
          </a:p>
          <a:p>
            <a:pPr algn="ctr"/>
            <a:r>
              <a:rPr lang="zh-CN" altLang="en-US" sz="1145" dirty="0">
                <a:latin typeface="微软雅黑" panose="020B0503020204020204" pitchFamily="34" charset="-122"/>
              </a:rPr>
              <a:t>规则模型</a:t>
            </a:r>
            <a:endParaRPr lang="en-US" altLang="zh-CN" sz="1145" dirty="0">
              <a:latin typeface="微软雅黑" panose="020B0503020204020204" pitchFamily="34" charset="-122"/>
            </a:endParaRPr>
          </a:p>
        </p:txBody>
      </p:sp>
      <p:cxnSp>
        <p:nvCxnSpPr>
          <p:cNvPr id="174" name="直接箭头连接符 173"/>
          <p:cNvCxnSpPr/>
          <p:nvPr/>
        </p:nvCxnSpPr>
        <p:spPr>
          <a:xfrm flipH="1">
            <a:off x="7039782" y="5031309"/>
            <a:ext cx="411474" cy="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tailEnd type="triangle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5" name="Shape 3523"/>
          <p:cNvSpPr/>
          <p:nvPr/>
        </p:nvSpPr>
        <p:spPr>
          <a:xfrm>
            <a:off x="6036680" y="4786360"/>
            <a:ext cx="2416590" cy="245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145" dirty="0">
                <a:latin typeface="微软雅黑" panose="020B0503020204020204" pitchFamily="34" charset="-122"/>
              </a:rPr>
              <a:t>补充</a:t>
            </a:r>
            <a:endParaRPr sz="1145" dirty="0">
              <a:latin typeface="微软雅黑" panose="020B0503020204020204" pitchFamily="34" charset="-122"/>
            </a:endParaRPr>
          </a:p>
        </p:txBody>
      </p:sp>
      <p:grpSp>
        <p:nvGrpSpPr>
          <p:cNvPr id="176" name="组合 175"/>
          <p:cNvGrpSpPr/>
          <p:nvPr/>
        </p:nvGrpSpPr>
        <p:grpSpPr>
          <a:xfrm>
            <a:off x="7225958" y="5817953"/>
            <a:ext cx="2076451" cy="275054"/>
            <a:chOff x="526474" y="767564"/>
            <a:chExt cx="2282445" cy="302341"/>
          </a:xfrm>
        </p:grpSpPr>
        <p:sp>
          <p:nvSpPr>
            <p:cNvPr id="177" name="Shape 3523"/>
            <p:cNvSpPr/>
            <p:nvPr/>
          </p:nvSpPr>
          <p:spPr>
            <a:xfrm>
              <a:off x="526474" y="767564"/>
              <a:ext cx="2282445" cy="2980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3541" tIns="43541" rIns="43541" bIns="43541" numCol="1" anchor="t">
              <a:spAutoFit/>
            </a:bodyPr>
            <a:lstStyle>
              <a:lvl1pPr>
                <a:lnSpc>
                  <a:spcPct val="90000"/>
                </a:lnSpc>
                <a:defRPr sz="2000" b="1">
                  <a:latin typeface="+mn-lt"/>
                  <a:ea typeface="+mn-ea"/>
                  <a:cs typeface="+mn-cs"/>
                  <a:sym typeface="Helvetica"/>
                </a:defRPr>
              </a:lvl1pPr>
            </a:lstStyle>
            <a:p>
              <a:pPr algn="ctr"/>
              <a:r>
                <a:rPr lang="zh-CN" altLang="en-US" sz="1335" dirty="0">
                  <a:solidFill>
                    <a:srgbClr val="C00000"/>
                  </a:solidFill>
                  <a:latin typeface="微软雅黑" panose="020B0503020204020204" pitchFamily="34" charset="-122"/>
                </a:rPr>
                <a:t>黑名单系统</a:t>
              </a:r>
              <a:endParaRPr sz="1335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pic>
          <p:nvPicPr>
            <p:cNvPr id="178" name="图片 17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179" y="769415"/>
              <a:ext cx="300490" cy="300490"/>
            </a:xfrm>
            <a:prstGeom prst="rect">
              <a:avLst/>
            </a:prstGeom>
          </p:spPr>
        </p:pic>
      </p:grpSp>
      <p:sp>
        <p:nvSpPr>
          <p:cNvPr id="179" name="矩形: 圆角 178"/>
          <p:cNvSpPr/>
          <p:nvPr/>
        </p:nvSpPr>
        <p:spPr>
          <a:xfrm>
            <a:off x="7476657" y="5705268"/>
            <a:ext cx="1302037" cy="384041"/>
          </a:xfrm>
          <a:prstGeom prst="roundRect">
            <a:avLst/>
          </a:prstGeom>
          <a:noFill/>
          <a:ln w="12700" cap="flat">
            <a:solidFill>
              <a:schemeClr val="tx1"/>
            </a:solidFill>
            <a:prstDash val="dash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3541" tIns="43541" rIns="43541" bIns="43541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715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cxnSp>
        <p:nvCxnSpPr>
          <p:cNvPr id="180" name="直接箭头连接符 179"/>
          <p:cNvCxnSpPr/>
          <p:nvPr/>
        </p:nvCxnSpPr>
        <p:spPr>
          <a:xfrm flipV="1">
            <a:off x="8205626" y="5398211"/>
            <a:ext cx="0" cy="309257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tailEnd type="triangle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1" name="Shape 3523"/>
          <p:cNvSpPr/>
          <p:nvPr/>
        </p:nvSpPr>
        <p:spPr>
          <a:xfrm>
            <a:off x="7387384" y="5381381"/>
            <a:ext cx="2416590" cy="40386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145" dirty="0">
                <a:latin typeface="微软雅黑" panose="020B0503020204020204" pitchFamily="34" charset="-122"/>
              </a:rPr>
              <a:t>无监督</a:t>
            </a:r>
            <a:endParaRPr lang="en-US" altLang="zh-CN" sz="1145" dirty="0">
              <a:latin typeface="微软雅黑" panose="020B0503020204020204" pitchFamily="34" charset="-122"/>
            </a:endParaRPr>
          </a:p>
          <a:p>
            <a:pPr algn="ctr"/>
            <a:r>
              <a:rPr lang="zh-CN" altLang="en-US" sz="1145" dirty="0">
                <a:latin typeface="微软雅黑" panose="020B0503020204020204" pitchFamily="34" charset="-122"/>
              </a:rPr>
              <a:t>机器学习</a:t>
            </a:r>
            <a:endParaRPr sz="1145" dirty="0">
              <a:latin typeface="微软雅黑" panose="020B0503020204020204" pitchFamily="34" charset="-122"/>
            </a:endParaRPr>
          </a:p>
        </p:txBody>
      </p:sp>
      <p:cxnSp>
        <p:nvCxnSpPr>
          <p:cNvPr id="182" name="直接箭头连接符 181"/>
          <p:cNvCxnSpPr/>
          <p:nvPr/>
        </p:nvCxnSpPr>
        <p:spPr>
          <a:xfrm flipV="1">
            <a:off x="6148255" y="5168467"/>
            <a:ext cx="0" cy="309257"/>
          </a:xfrm>
          <a:prstGeom prst="straightConnector1">
            <a:avLst/>
          </a:prstGeom>
          <a:noFill/>
          <a:ln w="12700" cap="flat">
            <a:solidFill>
              <a:schemeClr val="accent6"/>
            </a:solidFill>
            <a:prstDash val="solid"/>
            <a:miter lim="800000"/>
            <a:tailEnd type="triangle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3" name="直接箭头连接符 182"/>
          <p:cNvCxnSpPr/>
          <p:nvPr/>
        </p:nvCxnSpPr>
        <p:spPr>
          <a:xfrm flipV="1">
            <a:off x="6389343" y="5168467"/>
            <a:ext cx="0" cy="309257"/>
          </a:xfrm>
          <a:prstGeom prst="straightConnector1">
            <a:avLst/>
          </a:prstGeom>
          <a:noFill/>
          <a:ln w="12700" cap="flat">
            <a:solidFill>
              <a:schemeClr val="accent6"/>
            </a:solidFill>
            <a:prstDash val="solid"/>
            <a:miter lim="800000"/>
            <a:tailEnd type="triangle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4" name="直接箭头连接符 183"/>
          <p:cNvCxnSpPr/>
          <p:nvPr/>
        </p:nvCxnSpPr>
        <p:spPr>
          <a:xfrm flipV="1">
            <a:off x="6610169" y="5168467"/>
            <a:ext cx="0" cy="309257"/>
          </a:xfrm>
          <a:prstGeom prst="straightConnector1">
            <a:avLst/>
          </a:prstGeom>
          <a:noFill/>
          <a:ln w="12700" cap="flat">
            <a:solidFill>
              <a:schemeClr val="accent6"/>
            </a:solidFill>
            <a:prstDash val="solid"/>
            <a:miter lim="800000"/>
            <a:tailEnd type="triangle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5" name="箭头: 右 184"/>
          <p:cNvSpPr/>
          <p:nvPr/>
        </p:nvSpPr>
        <p:spPr>
          <a:xfrm rot="16200000">
            <a:off x="5408457" y="4171135"/>
            <a:ext cx="274316" cy="485924"/>
          </a:xfrm>
          <a:prstGeom prst="rightArrow">
            <a:avLst/>
          </a:prstGeom>
          <a:solidFill>
            <a:srgbClr val="C2F6F6"/>
          </a:solidFill>
          <a:ln w="12700" cap="flat">
            <a:solidFill>
              <a:schemeClr val="accent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3541" tIns="43541" rIns="43541" bIns="43541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715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pic>
        <p:nvPicPr>
          <p:cNvPr id="186" name="图片 18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167" y="2582476"/>
            <a:ext cx="581832" cy="581832"/>
          </a:xfrm>
          <a:prstGeom prst="rect">
            <a:avLst/>
          </a:prstGeom>
        </p:spPr>
      </p:pic>
      <p:pic>
        <p:nvPicPr>
          <p:cNvPr id="187" name="图片 18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42" y="3203226"/>
            <a:ext cx="525081" cy="525081"/>
          </a:xfrm>
          <a:prstGeom prst="rect">
            <a:avLst/>
          </a:prstGeom>
        </p:spPr>
      </p:pic>
      <p:sp>
        <p:nvSpPr>
          <p:cNvPr id="188" name="箭头: 右 187"/>
          <p:cNvSpPr/>
          <p:nvPr/>
        </p:nvSpPr>
        <p:spPr>
          <a:xfrm rot="5400000">
            <a:off x="9728937" y="4229400"/>
            <a:ext cx="274316" cy="485924"/>
          </a:xfrm>
          <a:prstGeom prst="rightArrow">
            <a:avLst/>
          </a:prstGeom>
          <a:solidFill>
            <a:srgbClr val="C2F6F6"/>
          </a:solidFill>
          <a:ln w="12700" cap="flat">
            <a:solidFill>
              <a:schemeClr val="accent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3541" tIns="43541" rIns="43541" bIns="43541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715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sp>
        <p:nvSpPr>
          <p:cNvPr id="189" name="Shape 3523"/>
          <p:cNvSpPr/>
          <p:nvPr/>
        </p:nvSpPr>
        <p:spPr>
          <a:xfrm>
            <a:off x="9129142" y="4276940"/>
            <a:ext cx="2416590" cy="245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145" dirty="0">
                <a:latin typeface="微软雅黑" panose="020B0503020204020204" pitchFamily="34" charset="-122"/>
              </a:rPr>
              <a:t>无法识别</a:t>
            </a:r>
            <a:endParaRPr lang="en-US" altLang="zh-CN" sz="1145" dirty="0">
              <a:latin typeface="微软雅黑" panose="020B0503020204020204" pitchFamily="34" charset="-122"/>
            </a:endParaRPr>
          </a:p>
        </p:txBody>
      </p:sp>
      <p:sp>
        <p:nvSpPr>
          <p:cNvPr id="190" name="箭头: 右 189"/>
          <p:cNvSpPr/>
          <p:nvPr/>
        </p:nvSpPr>
        <p:spPr>
          <a:xfrm>
            <a:off x="10605893" y="2592065"/>
            <a:ext cx="274316" cy="485924"/>
          </a:xfrm>
          <a:prstGeom prst="rightArrow">
            <a:avLst/>
          </a:prstGeom>
          <a:solidFill>
            <a:srgbClr val="00B050"/>
          </a:solidFill>
          <a:ln w="12700" cap="flat">
            <a:solidFill>
              <a:schemeClr val="accent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3541" tIns="43541" rIns="43541" bIns="43541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715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sp>
        <p:nvSpPr>
          <p:cNvPr id="191" name="箭头: 右 190"/>
          <p:cNvSpPr/>
          <p:nvPr/>
        </p:nvSpPr>
        <p:spPr>
          <a:xfrm>
            <a:off x="10605893" y="3212782"/>
            <a:ext cx="274316" cy="485924"/>
          </a:xfrm>
          <a:prstGeom prst="rightArrow">
            <a:avLst/>
          </a:prstGeom>
          <a:solidFill>
            <a:srgbClr val="FF0000"/>
          </a:solidFill>
          <a:ln w="12700" cap="flat">
            <a:solidFill>
              <a:schemeClr val="accent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3541" tIns="43541" rIns="43541" bIns="43541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715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sp>
        <p:nvSpPr>
          <p:cNvPr id="192" name="Shape 3523"/>
          <p:cNvSpPr/>
          <p:nvPr/>
        </p:nvSpPr>
        <p:spPr>
          <a:xfrm>
            <a:off x="9507489" y="2453403"/>
            <a:ext cx="2416590" cy="245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145" dirty="0">
                <a:latin typeface="微软雅黑" panose="020B0503020204020204" pitchFamily="34" charset="-122"/>
              </a:rPr>
              <a:t>不匹配</a:t>
            </a:r>
            <a:endParaRPr lang="en-US" altLang="zh-CN" sz="1145" dirty="0">
              <a:latin typeface="微软雅黑" panose="020B0503020204020204" pitchFamily="34" charset="-122"/>
            </a:endParaRPr>
          </a:p>
        </p:txBody>
      </p:sp>
      <p:sp>
        <p:nvSpPr>
          <p:cNvPr id="193" name="Shape 3523"/>
          <p:cNvSpPr/>
          <p:nvPr/>
        </p:nvSpPr>
        <p:spPr>
          <a:xfrm>
            <a:off x="9508628" y="3070614"/>
            <a:ext cx="2416590" cy="245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145" dirty="0">
                <a:latin typeface="微软雅黑" panose="020B0503020204020204" pitchFamily="34" charset="-122"/>
              </a:rPr>
              <a:t>匹配</a:t>
            </a:r>
            <a:endParaRPr lang="en-US" altLang="zh-CN" sz="1145" dirty="0">
              <a:latin typeface="微软雅黑" panose="020B0503020204020204" pitchFamily="34" charset="-122"/>
            </a:endParaRPr>
          </a:p>
        </p:txBody>
      </p:sp>
      <p:sp>
        <p:nvSpPr>
          <p:cNvPr id="194" name="Shape 3523"/>
          <p:cNvSpPr/>
          <p:nvPr/>
        </p:nvSpPr>
        <p:spPr>
          <a:xfrm>
            <a:off x="10073584" y="3619246"/>
            <a:ext cx="2416590" cy="245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145" dirty="0">
                <a:latin typeface="微软雅黑" panose="020B0503020204020204" pitchFamily="34" charset="-122"/>
              </a:rPr>
              <a:t>欺诈预警</a:t>
            </a:r>
            <a:endParaRPr lang="en-US" altLang="zh-CN" sz="1145" dirty="0">
              <a:latin typeface="微软雅黑" panose="020B0503020204020204" pitchFamily="34" charset="-122"/>
            </a:endParaRPr>
          </a:p>
        </p:txBody>
      </p:sp>
      <p:sp>
        <p:nvSpPr>
          <p:cNvPr id="195" name="椭圆 194"/>
          <p:cNvSpPr/>
          <p:nvPr/>
        </p:nvSpPr>
        <p:spPr>
          <a:xfrm>
            <a:off x="5827808" y="2637603"/>
            <a:ext cx="749210" cy="56995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oftRound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3541" tIns="43541" rIns="43541" bIns="43541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715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sp>
        <p:nvSpPr>
          <p:cNvPr id="196" name="Shape 3523"/>
          <p:cNvSpPr/>
          <p:nvPr/>
        </p:nvSpPr>
        <p:spPr>
          <a:xfrm>
            <a:off x="2052814" y="2542829"/>
            <a:ext cx="2416590" cy="167894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¨"/>
            </a:pPr>
            <a:r>
              <a:rPr lang="zh-CN" altLang="en-US" sz="1145" dirty="0">
                <a:solidFill>
                  <a:schemeClr val="tx1"/>
                </a:solidFill>
                <a:latin typeface="微软雅黑" panose="020B0503020204020204" pitchFamily="34" charset="-122"/>
              </a:rPr>
              <a:t>银行卡鉴权</a:t>
            </a:r>
            <a:endParaRPr lang="en-US" altLang="zh-CN" sz="1145" dirty="0">
              <a:solidFill>
                <a:schemeClr val="tx1"/>
              </a:solidFill>
              <a:latin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¨"/>
            </a:pPr>
            <a:r>
              <a:rPr lang="zh-CN" altLang="en-US" sz="1145" dirty="0">
                <a:solidFill>
                  <a:schemeClr val="tx1"/>
                </a:solidFill>
                <a:latin typeface="微软雅黑" panose="020B0503020204020204" pitchFamily="34" charset="-122"/>
              </a:rPr>
              <a:t>身份核查</a:t>
            </a:r>
            <a:endParaRPr lang="en-US" altLang="zh-CN" sz="1145" dirty="0">
              <a:solidFill>
                <a:schemeClr val="tx1"/>
              </a:solidFill>
              <a:latin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¨"/>
            </a:pPr>
            <a:r>
              <a:rPr lang="zh-CN" altLang="en-US" sz="1145" dirty="0">
                <a:solidFill>
                  <a:schemeClr val="tx1"/>
                </a:solidFill>
                <a:latin typeface="微软雅黑" panose="020B0503020204020204" pitchFamily="34" charset="-122"/>
              </a:rPr>
              <a:t>移动三要素</a:t>
            </a:r>
            <a:endParaRPr lang="en-US" altLang="zh-CN" sz="1145" dirty="0">
              <a:solidFill>
                <a:schemeClr val="tx1"/>
              </a:solidFill>
              <a:latin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¨"/>
            </a:pPr>
            <a:r>
              <a:rPr lang="zh-CN" altLang="en-US" sz="1145" dirty="0">
                <a:solidFill>
                  <a:schemeClr val="tx1"/>
                </a:solidFill>
                <a:latin typeface="微软雅黑" panose="020B0503020204020204" pitchFamily="34" charset="-122"/>
              </a:rPr>
              <a:t>学历</a:t>
            </a:r>
            <a:endParaRPr lang="en-US" altLang="zh-CN" sz="1145" dirty="0">
              <a:solidFill>
                <a:schemeClr val="tx1"/>
              </a:solidFill>
              <a:latin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¨"/>
            </a:pPr>
            <a:r>
              <a:rPr lang="zh-CN" altLang="en-US" sz="1145" dirty="0">
                <a:solidFill>
                  <a:schemeClr val="tx1"/>
                </a:solidFill>
                <a:latin typeface="微软雅黑" panose="020B0503020204020204" pitchFamily="34" charset="-122"/>
              </a:rPr>
              <a:t>工作经验</a:t>
            </a:r>
            <a:endParaRPr lang="en-US" altLang="zh-CN" sz="1145" dirty="0">
              <a:solidFill>
                <a:schemeClr val="tx1"/>
              </a:solidFill>
              <a:latin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¨"/>
            </a:pPr>
            <a:r>
              <a:rPr lang="zh-CN" altLang="en-US" sz="1145" dirty="0">
                <a:solidFill>
                  <a:schemeClr val="tx1"/>
                </a:solidFill>
                <a:latin typeface="微软雅黑" panose="020B0503020204020204" pitchFamily="34" charset="-122"/>
              </a:rPr>
              <a:t>车产、房产等</a:t>
            </a:r>
            <a:endParaRPr lang="zh-CN" altLang="en-US" sz="1145" dirty="0">
              <a:solidFill>
                <a:schemeClr val="tx1"/>
              </a:solidFill>
              <a:latin typeface="微软雅黑" panose="020B0503020204020204" pitchFamily="34" charset="-122"/>
            </a:endParaRPr>
          </a:p>
        </p:txBody>
      </p:sp>
      <p:cxnSp>
        <p:nvCxnSpPr>
          <p:cNvPr id="197" name="连接符: 肘形 196"/>
          <p:cNvCxnSpPr/>
          <p:nvPr/>
        </p:nvCxnSpPr>
        <p:spPr>
          <a:xfrm rot="5400000" flipV="1">
            <a:off x="5560997" y="1314709"/>
            <a:ext cx="1035352" cy="6843486"/>
          </a:xfrm>
          <a:prstGeom prst="bentConnector3">
            <a:avLst>
              <a:gd name="adj1" fmla="val 121904"/>
            </a:avLst>
          </a:prstGeom>
          <a:noFill/>
          <a:ln w="12700" cap="flat">
            <a:solidFill>
              <a:schemeClr val="tx1"/>
            </a:solidFill>
            <a:prstDash val="dash"/>
            <a:miter lim="800000"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8" name="椭圆 197"/>
          <p:cNvSpPr/>
          <p:nvPr/>
        </p:nvSpPr>
        <p:spPr>
          <a:xfrm>
            <a:off x="9497151" y="2655333"/>
            <a:ext cx="749210" cy="56995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chemeClr val="accent1"/>
            </a:solidFill>
            <a:prstDash val="solid"/>
            <a:miter lim="800000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3541" tIns="43541" rIns="43541" bIns="43541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715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sp>
        <p:nvSpPr>
          <p:cNvPr id="199" name="椭圆 198"/>
          <p:cNvSpPr/>
          <p:nvPr/>
        </p:nvSpPr>
        <p:spPr>
          <a:xfrm>
            <a:off x="7741897" y="2657250"/>
            <a:ext cx="749210" cy="56995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solidFill>
              <a:schemeClr val="accent1"/>
            </a:solidFill>
            <a:prstDash val="solid"/>
            <a:miter lim="800000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3541" tIns="43541" rIns="43541" bIns="43541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715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sp>
        <p:nvSpPr>
          <p:cNvPr id="200" name="Shape 3523"/>
          <p:cNvSpPr/>
          <p:nvPr/>
        </p:nvSpPr>
        <p:spPr>
          <a:xfrm>
            <a:off x="4998735" y="2814546"/>
            <a:ext cx="2416590" cy="245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145" dirty="0">
                <a:solidFill>
                  <a:schemeClr val="tx1"/>
                </a:solidFill>
                <a:latin typeface="微软雅黑" panose="020B0503020204020204" pitchFamily="34" charset="-122"/>
              </a:rPr>
              <a:t>厂商</a:t>
            </a:r>
            <a:endParaRPr lang="zh-CN" altLang="en-US" sz="1145" dirty="0">
              <a:solidFill>
                <a:schemeClr val="tx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01" name="Shape 3523"/>
          <p:cNvSpPr/>
          <p:nvPr/>
        </p:nvSpPr>
        <p:spPr>
          <a:xfrm>
            <a:off x="8685680" y="2801458"/>
            <a:ext cx="2416590" cy="245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145" dirty="0">
                <a:solidFill>
                  <a:schemeClr val="bg1"/>
                </a:solidFill>
                <a:latin typeface="微软雅黑" panose="020B0503020204020204" pitchFamily="34" charset="-122"/>
              </a:rPr>
              <a:t>医院</a:t>
            </a:r>
            <a:endParaRPr sz="1145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02" name="Shape 3523"/>
          <p:cNvSpPr/>
          <p:nvPr/>
        </p:nvSpPr>
        <p:spPr>
          <a:xfrm>
            <a:off x="6918948" y="2760684"/>
            <a:ext cx="2416590" cy="40386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145" dirty="0">
                <a:solidFill>
                  <a:schemeClr val="bg1"/>
                </a:solidFill>
                <a:latin typeface="微软雅黑" panose="020B0503020204020204" pitchFamily="34" charset="-122"/>
              </a:rPr>
              <a:t>代理商</a:t>
            </a:r>
            <a:endParaRPr lang="en-US" altLang="zh-CN" sz="1145" dirty="0">
              <a:solidFill>
                <a:schemeClr val="bg1"/>
              </a:solidFill>
              <a:latin typeface="微软雅黑" panose="020B0503020204020204" pitchFamily="34" charset="-122"/>
            </a:endParaRPr>
          </a:p>
          <a:p>
            <a:pPr algn="ctr"/>
            <a:r>
              <a:rPr lang="zh-CN" altLang="en-US" sz="1145" dirty="0">
                <a:solidFill>
                  <a:schemeClr val="bg1"/>
                </a:solidFill>
                <a:latin typeface="微软雅黑" panose="020B0503020204020204" pitchFamily="34" charset="-122"/>
              </a:rPr>
              <a:t>（平台）</a:t>
            </a:r>
            <a:endParaRPr sz="1145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cxnSp>
        <p:nvCxnSpPr>
          <p:cNvPr id="203" name="直接连接符 202"/>
          <p:cNvCxnSpPr/>
          <p:nvPr/>
        </p:nvCxnSpPr>
        <p:spPr>
          <a:xfrm>
            <a:off x="5907818" y="2741365"/>
            <a:ext cx="1109133" cy="18748"/>
          </a:xfrm>
          <a:prstGeom prst="line">
            <a:avLst/>
          </a:prstGeom>
          <a:noFill/>
          <a:ln w="12700" cap="flat">
            <a:solidFill>
              <a:srgbClr val="FFC000"/>
            </a:solidFill>
            <a:prstDash val="solid"/>
            <a:miter lim="800000"/>
            <a:headEnd type="oval"/>
            <a:tailEnd type="oval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4" name="直接连接符 203"/>
          <p:cNvCxnSpPr>
            <a:stCxn id="199" idx="6"/>
            <a:endCxn id="198" idx="2"/>
          </p:cNvCxnSpPr>
          <p:nvPr/>
        </p:nvCxnSpPr>
        <p:spPr>
          <a:xfrm flipV="1">
            <a:off x="8182073" y="2791643"/>
            <a:ext cx="957943" cy="1814"/>
          </a:xfrm>
          <a:prstGeom prst="line">
            <a:avLst/>
          </a:prstGeom>
          <a:noFill/>
          <a:ln w="12700" cap="flat">
            <a:solidFill>
              <a:srgbClr val="FFC000"/>
            </a:solidFill>
            <a:prstDash val="solid"/>
            <a:miter lim="800000"/>
            <a:headEnd type="oval"/>
            <a:tailEnd type="oval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05" name="Shape 3523"/>
          <p:cNvSpPr/>
          <p:nvPr/>
        </p:nvSpPr>
        <p:spPr>
          <a:xfrm>
            <a:off x="8315219" y="2684535"/>
            <a:ext cx="1431794" cy="21780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950" dirty="0">
                <a:solidFill>
                  <a:schemeClr val="tx1"/>
                </a:solidFill>
                <a:latin typeface="微软雅黑" panose="020B0503020204020204" pitchFamily="34" charset="-122"/>
              </a:rPr>
              <a:t>交叉检验</a:t>
            </a:r>
            <a:endParaRPr lang="zh-CN" altLang="en-US" sz="950" dirty="0">
              <a:solidFill>
                <a:schemeClr val="tx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06" name="Shape 3523"/>
          <p:cNvSpPr/>
          <p:nvPr/>
        </p:nvSpPr>
        <p:spPr>
          <a:xfrm>
            <a:off x="6463584" y="2685135"/>
            <a:ext cx="1431794" cy="21780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950" dirty="0">
                <a:solidFill>
                  <a:schemeClr val="tx1"/>
                </a:solidFill>
                <a:latin typeface="微软雅黑" panose="020B0503020204020204" pitchFamily="34" charset="-122"/>
              </a:rPr>
              <a:t>交叉检验</a:t>
            </a:r>
            <a:endParaRPr lang="zh-CN" altLang="en-US" sz="950" dirty="0">
              <a:solidFill>
                <a:schemeClr val="tx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07" name="Shape 3523"/>
          <p:cNvSpPr/>
          <p:nvPr/>
        </p:nvSpPr>
        <p:spPr>
          <a:xfrm>
            <a:off x="7278167" y="2342625"/>
            <a:ext cx="1587959" cy="21780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950" i="1" dirty="0">
                <a:solidFill>
                  <a:schemeClr val="tx1"/>
                </a:solidFill>
                <a:latin typeface="微软雅黑" panose="020B0503020204020204" pitchFamily="34" charset="-122"/>
              </a:rPr>
              <a:t>产业链交易验证</a:t>
            </a:r>
            <a:endParaRPr lang="zh-CN" altLang="en-US" sz="950" i="1" dirty="0">
              <a:solidFill>
                <a:schemeClr val="tx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08" name="Shape 3523"/>
          <p:cNvSpPr/>
          <p:nvPr/>
        </p:nvSpPr>
        <p:spPr>
          <a:xfrm>
            <a:off x="2052814" y="4323295"/>
            <a:ext cx="2416590" cy="245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lang="zh-CN" altLang="en-US" sz="1145" dirty="0">
                <a:latin typeface="微软雅黑" panose="020B0503020204020204" pitchFamily="34" charset="-122"/>
              </a:rPr>
              <a:t>企业</a:t>
            </a:r>
            <a:endParaRPr sz="1145" dirty="0">
              <a:latin typeface="微软雅黑" panose="020B0503020204020204" pitchFamily="34" charset="-122"/>
            </a:endParaRPr>
          </a:p>
        </p:txBody>
      </p:sp>
      <p:sp>
        <p:nvSpPr>
          <p:cNvPr id="209" name="Shape 3523"/>
          <p:cNvSpPr/>
          <p:nvPr/>
        </p:nvSpPr>
        <p:spPr>
          <a:xfrm>
            <a:off x="1989314" y="4514954"/>
            <a:ext cx="2416590" cy="167894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¨"/>
            </a:pPr>
            <a:r>
              <a:rPr lang="zh-CN" altLang="en-US" sz="1145" dirty="0">
                <a:solidFill>
                  <a:schemeClr val="tx1"/>
                </a:solidFill>
                <a:latin typeface="微软雅黑" panose="020B0503020204020204" pitchFamily="34" charset="-122"/>
              </a:rPr>
              <a:t>公司全称</a:t>
            </a:r>
            <a:endParaRPr lang="en-US" altLang="zh-CN" sz="1145" dirty="0">
              <a:solidFill>
                <a:schemeClr val="tx1"/>
              </a:solidFill>
              <a:latin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¨"/>
            </a:pPr>
            <a:r>
              <a:rPr lang="zh-CN" altLang="en-US" sz="1145" dirty="0">
                <a:solidFill>
                  <a:schemeClr val="tx1"/>
                </a:solidFill>
                <a:latin typeface="微软雅黑" panose="020B0503020204020204" pitchFamily="34" charset="-122"/>
              </a:rPr>
              <a:t>三证</a:t>
            </a:r>
            <a:endParaRPr lang="en-US" altLang="zh-CN" sz="1145" dirty="0">
              <a:solidFill>
                <a:schemeClr val="tx1"/>
              </a:solidFill>
              <a:latin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¨"/>
            </a:pPr>
            <a:r>
              <a:rPr lang="zh-CN" altLang="en-US" sz="1145" dirty="0">
                <a:solidFill>
                  <a:schemeClr val="tx1"/>
                </a:solidFill>
                <a:latin typeface="微软雅黑" panose="020B0503020204020204" pitchFamily="34" charset="-122"/>
              </a:rPr>
              <a:t>股权结构</a:t>
            </a:r>
            <a:endParaRPr lang="en-US" altLang="zh-CN" sz="1145" dirty="0">
              <a:solidFill>
                <a:schemeClr val="tx1"/>
              </a:solidFill>
              <a:latin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¨"/>
            </a:pPr>
            <a:r>
              <a:rPr lang="zh-CN" altLang="en-US" sz="1145" dirty="0">
                <a:solidFill>
                  <a:schemeClr val="tx1"/>
                </a:solidFill>
                <a:latin typeface="微软雅黑" panose="020B0503020204020204" pitchFamily="34" charset="-122"/>
              </a:rPr>
              <a:t>营业场所</a:t>
            </a:r>
            <a:endParaRPr lang="en-US" altLang="zh-CN" sz="1145" dirty="0">
              <a:solidFill>
                <a:schemeClr val="tx1"/>
              </a:solidFill>
              <a:latin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¨"/>
            </a:pPr>
            <a:r>
              <a:rPr lang="zh-CN" altLang="en-US" sz="1145" dirty="0">
                <a:solidFill>
                  <a:schemeClr val="tx1"/>
                </a:solidFill>
                <a:latin typeface="微软雅黑" panose="020B0503020204020204" pitchFamily="34" charset="-122"/>
              </a:rPr>
              <a:t>报表</a:t>
            </a:r>
            <a:endParaRPr lang="en-US" altLang="zh-CN" sz="1145" dirty="0">
              <a:solidFill>
                <a:schemeClr val="tx1"/>
              </a:solidFill>
              <a:latin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¨"/>
            </a:pPr>
            <a:r>
              <a:rPr lang="en-US" altLang="zh-CN" sz="1145" dirty="0">
                <a:solidFill>
                  <a:schemeClr val="tx1"/>
                </a:solidFill>
                <a:latin typeface="微软雅黑" panose="020B0503020204020204" pitchFamily="34" charset="-122"/>
              </a:rPr>
              <a:t>……</a:t>
            </a:r>
            <a:endParaRPr lang="en-US" altLang="zh-CN" sz="1145" dirty="0">
              <a:solidFill>
                <a:schemeClr val="tx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11" name="Shape 3523"/>
          <p:cNvSpPr/>
          <p:nvPr/>
        </p:nvSpPr>
        <p:spPr>
          <a:xfrm>
            <a:off x="3287237" y="2540794"/>
            <a:ext cx="2416590" cy="167894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171450" indent="-171450">
              <a:lnSpc>
                <a:spcPct val="150000"/>
              </a:lnSpc>
              <a:buClr>
                <a:srgbClr val="FFC000"/>
              </a:buClr>
              <a:buFont typeface="微软雅黑" panose="020B0503020204020204" pitchFamily="34" charset="-122"/>
              <a:buChar char="←"/>
            </a:pPr>
            <a:r>
              <a:rPr lang="zh-CN" altLang="en-US" sz="1145" dirty="0">
                <a:latin typeface="微软雅黑" panose="020B0503020204020204" pitchFamily="34" charset="-122"/>
              </a:rPr>
              <a:t>银联</a:t>
            </a:r>
            <a:endParaRPr lang="en-US" altLang="zh-CN" sz="1145" dirty="0">
              <a:latin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Clr>
                <a:srgbClr val="FFC000"/>
              </a:buClr>
              <a:buFont typeface="微软雅黑" panose="020B0503020204020204" pitchFamily="34" charset="-122"/>
              <a:buChar char="←"/>
            </a:pPr>
            <a:r>
              <a:rPr lang="zh-CN" altLang="en-US" sz="1145" dirty="0">
                <a:latin typeface="微软雅黑" panose="020B0503020204020204" pitchFamily="34" charset="-122"/>
              </a:rPr>
              <a:t>公安部</a:t>
            </a:r>
            <a:endParaRPr lang="en-US" altLang="zh-CN" sz="1145" dirty="0">
              <a:latin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Clr>
                <a:srgbClr val="FFC000"/>
              </a:buClr>
              <a:buFont typeface="微软雅黑" panose="020B0503020204020204" pitchFamily="34" charset="-122"/>
              <a:buChar char="←"/>
            </a:pPr>
            <a:r>
              <a:rPr lang="zh-CN" altLang="en-US" sz="1145" dirty="0">
                <a:latin typeface="微软雅黑" panose="020B0503020204020204" pitchFamily="34" charset="-122"/>
              </a:rPr>
              <a:t>移动、电信、联通</a:t>
            </a:r>
            <a:endParaRPr lang="en-US" altLang="zh-CN" sz="1145" dirty="0">
              <a:latin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Clr>
                <a:srgbClr val="FFC000"/>
              </a:buClr>
              <a:buFont typeface="微软雅黑" panose="020B0503020204020204" pitchFamily="34" charset="-122"/>
              <a:buChar char="←"/>
            </a:pPr>
            <a:r>
              <a:rPr lang="zh-CN" altLang="en-US" sz="1145" dirty="0">
                <a:latin typeface="微软雅黑" panose="020B0503020204020204" pitchFamily="34" charset="-122"/>
              </a:rPr>
              <a:t>学信网</a:t>
            </a:r>
            <a:endParaRPr lang="en-US" altLang="zh-CN" sz="1145" dirty="0">
              <a:latin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Clr>
                <a:srgbClr val="FFC000"/>
              </a:buClr>
              <a:buFont typeface="微软雅黑" panose="020B0503020204020204" pitchFamily="34" charset="-122"/>
              <a:buChar char="←"/>
            </a:pPr>
            <a:r>
              <a:rPr lang="zh-CN" altLang="en-US" sz="1145" dirty="0">
                <a:latin typeface="微软雅黑" panose="020B0503020204020204" pitchFamily="34" charset="-122"/>
              </a:rPr>
              <a:t>个人简历</a:t>
            </a:r>
            <a:endParaRPr lang="en-US" altLang="zh-CN" sz="1145" dirty="0">
              <a:latin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Clr>
                <a:srgbClr val="FFC000"/>
              </a:buClr>
              <a:buFont typeface="微软雅黑" panose="020B0503020204020204" pitchFamily="34" charset="-122"/>
              <a:buChar char="←"/>
            </a:pPr>
            <a:r>
              <a:rPr lang="zh-CN" altLang="en-US" sz="1145" dirty="0">
                <a:latin typeface="微软雅黑" panose="020B0503020204020204" pitchFamily="34" charset="-122"/>
              </a:rPr>
              <a:t>车管所、房产证</a:t>
            </a:r>
            <a:endParaRPr sz="1145" dirty="0">
              <a:latin typeface="微软雅黑" panose="020B0503020204020204" pitchFamily="34" charset="-122"/>
            </a:endParaRPr>
          </a:p>
        </p:txBody>
      </p:sp>
      <p:sp>
        <p:nvSpPr>
          <p:cNvPr id="212" name="右大括号 211"/>
          <p:cNvSpPr/>
          <p:nvPr/>
        </p:nvSpPr>
        <p:spPr>
          <a:xfrm>
            <a:off x="2918580" y="4688308"/>
            <a:ext cx="43542" cy="546517"/>
          </a:xfrm>
          <a:prstGeom prst="rightBrace">
            <a:avLst/>
          </a:prstGeom>
          <a:noFill/>
          <a:ln w="12700" cap="flat">
            <a:solidFill>
              <a:srgbClr val="FFC000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87084" tIns="43541" rIns="87084" bIns="43541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715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213" name="Shape 3523"/>
          <p:cNvSpPr/>
          <p:nvPr/>
        </p:nvSpPr>
        <p:spPr>
          <a:xfrm>
            <a:off x="3819545" y="4710649"/>
            <a:ext cx="2416590" cy="3517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lnSpc>
                <a:spcPct val="150000"/>
              </a:lnSpc>
              <a:buClr>
                <a:srgbClr val="FFC000"/>
              </a:buClr>
            </a:pPr>
            <a:r>
              <a:rPr lang="zh-CN" altLang="en-US" sz="1145" dirty="0">
                <a:latin typeface="微软雅黑" panose="020B0503020204020204" pitchFamily="34" charset="-122"/>
              </a:rPr>
              <a:t>工商局</a:t>
            </a:r>
            <a:endParaRPr sz="1145" dirty="0">
              <a:latin typeface="微软雅黑" panose="020B0503020204020204" pitchFamily="34" charset="-122"/>
            </a:endParaRPr>
          </a:p>
        </p:txBody>
      </p:sp>
      <p:pic>
        <p:nvPicPr>
          <p:cNvPr id="214" name="图片 2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395" y="4688414"/>
            <a:ext cx="446815" cy="446815"/>
          </a:xfrm>
          <a:prstGeom prst="rect">
            <a:avLst/>
          </a:prstGeom>
        </p:spPr>
      </p:pic>
      <p:sp>
        <p:nvSpPr>
          <p:cNvPr id="215" name="Shape 3523"/>
          <p:cNvSpPr/>
          <p:nvPr/>
        </p:nvSpPr>
        <p:spPr>
          <a:xfrm>
            <a:off x="3287237" y="5280738"/>
            <a:ext cx="2416590" cy="617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171450" indent="-171450">
              <a:lnSpc>
                <a:spcPct val="150000"/>
              </a:lnSpc>
              <a:buClr>
                <a:srgbClr val="FFC000"/>
              </a:buClr>
              <a:buFont typeface="微软雅黑" panose="020B0503020204020204" pitchFamily="34" charset="-122"/>
              <a:buChar char="←"/>
            </a:pPr>
            <a:r>
              <a:rPr lang="zh-CN" altLang="en-US" sz="1145" dirty="0">
                <a:latin typeface="微软雅黑" panose="020B0503020204020204" pitchFamily="34" charset="-122"/>
              </a:rPr>
              <a:t>租赁合同</a:t>
            </a:r>
            <a:endParaRPr lang="en-US" altLang="zh-CN" sz="1145" dirty="0">
              <a:latin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Clr>
                <a:srgbClr val="FFC000"/>
              </a:buClr>
              <a:buFont typeface="微软雅黑" panose="020B0503020204020204" pitchFamily="34" charset="-122"/>
              <a:buChar char="←"/>
            </a:pPr>
            <a:r>
              <a:rPr lang="zh-CN" altLang="en-US" sz="1145" dirty="0">
                <a:latin typeface="微软雅黑" panose="020B0503020204020204" pitchFamily="34" charset="-122"/>
              </a:rPr>
              <a:t>税控系统</a:t>
            </a:r>
            <a:endParaRPr lang="en-US" altLang="zh-CN" sz="1145" dirty="0">
              <a:latin typeface="微软雅黑" panose="020B0503020204020204" pitchFamily="34" charset="-122"/>
            </a:endParaRPr>
          </a:p>
        </p:txBody>
      </p:sp>
      <p:sp>
        <p:nvSpPr>
          <p:cNvPr id="216" name="Shape 3523"/>
          <p:cNvSpPr/>
          <p:nvPr/>
        </p:nvSpPr>
        <p:spPr>
          <a:xfrm>
            <a:off x="2962136" y="1808094"/>
            <a:ext cx="2173757" cy="50927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525" dirty="0">
                <a:solidFill>
                  <a:srgbClr val="0070C0"/>
                </a:solidFill>
                <a:latin typeface="微软雅黑" panose="020B0503020204020204" pitchFamily="34" charset="-122"/>
              </a:rPr>
              <a:t>个人身份验证</a:t>
            </a:r>
            <a:endParaRPr lang="en-US" altLang="zh-CN" sz="1525" dirty="0">
              <a:solidFill>
                <a:srgbClr val="0070C0"/>
              </a:solidFill>
              <a:latin typeface="微软雅黑" panose="020B0503020204020204" pitchFamily="34" charset="-122"/>
            </a:endParaRPr>
          </a:p>
          <a:p>
            <a:pPr algn="ctr"/>
            <a:r>
              <a:rPr lang="zh-CN" altLang="en-US" sz="1525" dirty="0">
                <a:solidFill>
                  <a:srgbClr val="0070C0"/>
                </a:solidFill>
                <a:latin typeface="微软雅黑" panose="020B0503020204020204" pitchFamily="34" charset="-122"/>
              </a:rPr>
              <a:t>企业信息核查</a:t>
            </a:r>
            <a:endParaRPr sz="1525" dirty="0">
              <a:solidFill>
                <a:srgbClr val="0070C0"/>
              </a:solidFill>
              <a:latin typeface="微软雅黑" panose="020B0503020204020204" pitchFamily="34" charset="-122"/>
            </a:endParaRPr>
          </a:p>
        </p:txBody>
      </p:sp>
      <p:cxnSp>
        <p:nvCxnSpPr>
          <p:cNvPr id="217" name="直接连接符 216"/>
          <p:cNvCxnSpPr/>
          <p:nvPr/>
        </p:nvCxnSpPr>
        <p:spPr>
          <a:xfrm>
            <a:off x="3437512" y="4250909"/>
            <a:ext cx="1223010" cy="0"/>
          </a:xfrm>
          <a:prstGeom prst="line">
            <a:avLst/>
          </a:prstGeom>
          <a:noFill/>
          <a:ln w="12700" cap="flat">
            <a:solidFill>
              <a:schemeClr val="bg1">
                <a:lumMod val="10000"/>
                <a:lumOff val="90000"/>
              </a:schemeClr>
            </a:solidFill>
            <a:prstDash val="lgDash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18" name="箭头: 右 217"/>
          <p:cNvSpPr/>
          <p:nvPr/>
        </p:nvSpPr>
        <p:spPr>
          <a:xfrm>
            <a:off x="4779979" y="3001488"/>
            <a:ext cx="319568" cy="478411"/>
          </a:xfrm>
          <a:prstGeom prst="rightArrow">
            <a:avLst/>
          </a:prstGeom>
          <a:solidFill>
            <a:srgbClr val="C2F6F6"/>
          </a:solidFill>
          <a:ln w="12700" cap="flat">
            <a:solidFill>
              <a:schemeClr val="accent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3541" tIns="43541" rIns="43541" bIns="43541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715" b="0" i="0" u="none" strike="noStrike" cap="none" spc="0" normalizeH="0" baseline="0">
              <a:ln>
                <a:noFill/>
              </a:ln>
              <a:solidFill>
                <a:srgbClr val="E5D4C2"/>
              </a:solidFill>
              <a:effectLst/>
              <a:uFillTx/>
              <a:latin typeface="+mj-lt"/>
              <a:ea typeface="+mj-ea"/>
              <a:cs typeface="+mj-cs"/>
              <a:sym typeface="Calibri" panose="020F0502020204030204"/>
            </a:endParaRPr>
          </a:p>
        </p:txBody>
      </p:sp>
      <p:sp>
        <p:nvSpPr>
          <p:cNvPr id="219" name="Shape 3523"/>
          <p:cNvSpPr/>
          <p:nvPr/>
        </p:nvSpPr>
        <p:spPr>
          <a:xfrm>
            <a:off x="5907859" y="3947294"/>
            <a:ext cx="2416590" cy="30543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950" dirty="0">
                <a:solidFill>
                  <a:schemeClr val="tx1"/>
                </a:solidFill>
                <a:latin typeface="微软雅黑" panose="020B0503020204020204" pitchFamily="34" charset="-122"/>
              </a:rPr>
              <a:t>第三方物流公司</a:t>
            </a:r>
            <a:endParaRPr lang="zh-CN" altLang="en-US" sz="950" dirty="0">
              <a:solidFill>
                <a:schemeClr val="tx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20" name="Shape 3523"/>
          <p:cNvSpPr/>
          <p:nvPr/>
        </p:nvSpPr>
        <p:spPr>
          <a:xfrm>
            <a:off x="5890262" y="3591149"/>
            <a:ext cx="2416590" cy="30543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950" dirty="0">
                <a:solidFill>
                  <a:schemeClr val="tx1"/>
                </a:solidFill>
                <a:latin typeface="微软雅黑" panose="020B0503020204020204" pitchFamily="34" charset="-122"/>
              </a:rPr>
              <a:t>厂商</a:t>
            </a:r>
            <a:r>
              <a:rPr lang="en-US" altLang="zh-CN" sz="950" dirty="0">
                <a:solidFill>
                  <a:schemeClr val="tx1"/>
                </a:solidFill>
                <a:latin typeface="微软雅黑" panose="020B0503020204020204" pitchFamily="34" charset="-122"/>
              </a:rPr>
              <a:t>ERP</a:t>
            </a:r>
            <a:r>
              <a:rPr lang="zh-CN" altLang="en-US" sz="950" dirty="0">
                <a:solidFill>
                  <a:schemeClr val="tx1"/>
                </a:solidFill>
                <a:latin typeface="微软雅黑" panose="020B0503020204020204" pitchFamily="34" charset="-122"/>
              </a:rPr>
              <a:t>系统</a:t>
            </a:r>
            <a:endParaRPr lang="zh-CN" altLang="en-US" sz="950" dirty="0">
              <a:solidFill>
                <a:schemeClr val="tx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21" name="Shape 3523"/>
          <p:cNvSpPr/>
          <p:nvPr/>
        </p:nvSpPr>
        <p:spPr>
          <a:xfrm>
            <a:off x="3679408" y="2356726"/>
            <a:ext cx="822338" cy="245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145" dirty="0">
                <a:latin typeface="微软雅黑" panose="020B0503020204020204" pitchFamily="34" charset="-122"/>
              </a:rPr>
              <a:t>数据源</a:t>
            </a:r>
            <a:endParaRPr sz="1145" dirty="0">
              <a:latin typeface="微软雅黑" panose="020B0503020204020204" pitchFamily="34" charset="-122"/>
            </a:endParaRPr>
          </a:p>
        </p:txBody>
      </p:sp>
      <p:sp>
        <p:nvSpPr>
          <p:cNvPr id="222" name="Shape 3523"/>
          <p:cNvSpPr/>
          <p:nvPr/>
        </p:nvSpPr>
        <p:spPr>
          <a:xfrm>
            <a:off x="3696343" y="4345519"/>
            <a:ext cx="822338" cy="245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1145" dirty="0">
                <a:latin typeface="微软雅黑" panose="020B0503020204020204" pitchFamily="34" charset="-122"/>
              </a:rPr>
              <a:t>数据源</a:t>
            </a:r>
            <a:endParaRPr sz="1145" dirty="0">
              <a:latin typeface="微软雅黑" panose="020B0503020204020204" pitchFamily="34" charset="-122"/>
            </a:endParaRPr>
          </a:p>
        </p:txBody>
      </p:sp>
      <p:sp>
        <p:nvSpPr>
          <p:cNvPr id="223" name="Shape 3523"/>
          <p:cNvSpPr/>
          <p:nvPr/>
        </p:nvSpPr>
        <p:spPr>
          <a:xfrm>
            <a:off x="5257185" y="3329242"/>
            <a:ext cx="567804" cy="21780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950" dirty="0">
                <a:latin typeface="微软雅黑" panose="020B0503020204020204" pitchFamily="34" charset="-122"/>
              </a:rPr>
              <a:t>资金流</a:t>
            </a:r>
            <a:endParaRPr sz="950" dirty="0">
              <a:latin typeface="微软雅黑" panose="020B0503020204020204" pitchFamily="34" charset="-122"/>
            </a:endParaRPr>
          </a:p>
        </p:txBody>
      </p:sp>
      <p:sp>
        <p:nvSpPr>
          <p:cNvPr id="224" name="Shape 3523"/>
          <p:cNvSpPr/>
          <p:nvPr/>
        </p:nvSpPr>
        <p:spPr>
          <a:xfrm>
            <a:off x="5272169" y="3657312"/>
            <a:ext cx="567804" cy="21780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950" dirty="0">
                <a:latin typeface="微软雅黑" panose="020B0503020204020204" pitchFamily="34" charset="-122"/>
              </a:rPr>
              <a:t>信息流</a:t>
            </a:r>
            <a:endParaRPr sz="950" dirty="0">
              <a:latin typeface="微软雅黑" panose="020B0503020204020204" pitchFamily="34" charset="-122"/>
            </a:endParaRPr>
          </a:p>
        </p:txBody>
      </p:sp>
      <p:sp>
        <p:nvSpPr>
          <p:cNvPr id="225" name="Shape 3523"/>
          <p:cNvSpPr/>
          <p:nvPr/>
        </p:nvSpPr>
        <p:spPr>
          <a:xfrm>
            <a:off x="5273051" y="3988523"/>
            <a:ext cx="567804" cy="21780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/>
            <a:r>
              <a:rPr lang="zh-CN" altLang="en-US" sz="950" dirty="0">
                <a:latin typeface="微软雅黑" panose="020B0503020204020204" pitchFamily="34" charset="-122"/>
              </a:rPr>
              <a:t>物流</a:t>
            </a:r>
            <a:endParaRPr sz="950" dirty="0">
              <a:latin typeface="微软雅黑" panose="020B0503020204020204" pitchFamily="34" charset="-122"/>
            </a:endParaRPr>
          </a:p>
        </p:txBody>
      </p:sp>
      <p:sp>
        <p:nvSpPr>
          <p:cNvPr id="226" name="Shape 3523"/>
          <p:cNvSpPr/>
          <p:nvPr/>
        </p:nvSpPr>
        <p:spPr>
          <a:xfrm>
            <a:off x="7725573" y="3289851"/>
            <a:ext cx="2416590" cy="30543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950" dirty="0">
                <a:solidFill>
                  <a:schemeClr val="tx1"/>
                </a:solidFill>
                <a:latin typeface="微软雅黑" panose="020B0503020204020204" pitchFamily="34" charset="-122"/>
              </a:rPr>
              <a:t>银行账户流水</a:t>
            </a:r>
            <a:endParaRPr lang="zh-CN" altLang="en-US" sz="950" dirty="0">
              <a:solidFill>
                <a:schemeClr val="tx1"/>
              </a:solidFill>
              <a:latin typeface="微软雅黑" panose="020B0503020204020204" pitchFamily="34" charset="-122"/>
            </a:endParaRPr>
          </a:p>
        </p:txBody>
      </p:sp>
      <p:cxnSp>
        <p:nvCxnSpPr>
          <p:cNvPr id="227" name="直接连接符 226"/>
          <p:cNvCxnSpPr/>
          <p:nvPr/>
        </p:nvCxnSpPr>
        <p:spPr>
          <a:xfrm>
            <a:off x="5177475" y="3591149"/>
            <a:ext cx="5215656" cy="0"/>
          </a:xfrm>
          <a:prstGeom prst="line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8" name="直接连接符 227"/>
          <p:cNvCxnSpPr/>
          <p:nvPr/>
        </p:nvCxnSpPr>
        <p:spPr>
          <a:xfrm>
            <a:off x="5200823" y="3934044"/>
            <a:ext cx="5215656" cy="0"/>
          </a:xfrm>
          <a:prstGeom prst="line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29" name="Shape 3523"/>
          <p:cNvSpPr/>
          <p:nvPr/>
        </p:nvSpPr>
        <p:spPr>
          <a:xfrm>
            <a:off x="9484808" y="3410649"/>
            <a:ext cx="795297" cy="744220"/>
          </a:xfrm>
          <a:prstGeom prst="rect">
            <a:avLst/>
          </a:prstGeom>
          <a:solidFill>
            <a:schemeClr val="bg1"/>
          </a:solidFill>
          <a:ln w="12700" cap="flat">
            <a:solidFill>
              <a:schemeClr val="bg2">
                <a:lumMod val="20000"/>
                <a:lumOff val="80000"/>
              </a:schemeClr>
            </a:solidFill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950" dirty="0">
                <a:solidFill>
                  <a:schemeClr val="bg1">
                    <a:lumMod val="10000"/>
                    <a:lumOff val="90000"/>
                  </a:schemeClr>
                </a:solidFill>
                <a:latin typeface="微软雅黑" panose="020B0503020204020204" pitchFamily="34" charset="-122"/>
              </a:rPr>
              <a:t>HIS</a:t>
            </a:r>
            <a:r>
              <a:rPr lang="zh-CN" altLang="en-US" sz="950" dirty="0">
                <a:solidFill>
                  <a:schemeClr val="bg1">
                    <a:lumMod val="10000"/>
                    <a:lumOff val="90000"/>
                  </a:schemeClr>
                </a:solidFill>
                <a:latin typeface="微软雅黑" panose="020B0503020204020204" pitchFamily="34" charset="-122"/>
              </a:rPr>
              <a:t>系统</a:t>
            </a:r>
            <a:endParaRPr lang="en-US" altLang="zh-CN" sz="950" dirty="0">
              <a:solidFill>
                <a:schemeClr val="bg1">
                  <a:lumMod val="10000"/>
                  <a:lumOff val="90000"/>
                </a:schemeClr>
              </a:solidFill>
              <a:latin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950" dirty="0">
                <a:solidFill>
                  <a:schemeClr val="bg1">
                    <a:lumMod val="10000"/>
                    <a:lumOff val="90000"/>
                  </a:schemeClr>
                </a:solidFill>
                <a:latin typeface="微软雅黑" panose="020B0503020204020204" pitchFamily="34" charset="-122"/>
              </a:rPr>
              <a:t>SaaS</a:t>
            </a:r>
            <a:r>
              <a:rPr lang="zh-CN" altLang="en-US" sz="950" dirty="0">
                <a:solidFill>
                  <a:schemeClr val="bg1">
                    <a:lumMod val="10000"/>
                    <a:lumOff val="90000"/>
                  </a:schemeClr>
                </a:solidFill>
                <a:latin typeface="微软雅黑" panose="020B0503020204020204" pitchFamily="34" charset="-122"/>
              </a:rPr>
              <a:t>系统</a:t>
            </a:r>
            <a:endParaRPr lang="en-US" altLang="zh-CN" sz="950" dirty="0">
              <a:solidFill>
                <a:schemeClr val="bg1">
                  <a:lumMod val="10000"/>
                  <a:lumOff val="90000"/>
                </a:schemeClr>
              </a:solidFill>
              <a:latin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950" dirty="0">
                <a:solidFill>
                  <a:schemeClr val="bg1">
                    <a:lumMod val="10000"/>
                    <a:lumOff val="90000"/>
                  </a:schemeClr>
                </a:solidFill>
                <a:latin typeface="微软雅黑" panose="020B0503020204020204" pitchFamily="34" charset="-122"/>
              </a:rPr>
              <a:t>阳光平台</a:t>
            </a:r>
            <a:endParaRPr lang="en-US" altLang="zh-CN" sz="950" dirty="0">
              <a:solidFill>
                <a:schemeClr val="bg1">
                  <a:lumMod val="10000"/>
                  <a:lumOff val="90000"/>
                </a:schemeClr>
              </a:solidFill>
              <a:latin typeface="微软雅黑" panose="020B0503020204020204" pitchFamily="34" charset="-122"/>
            </a:endParaRPr>
          </a:p>
        </p:txBody>
      </p:sp>
      <p:sp>
        <p:nvSpPr>
          <p:cNvPr id="230" name="Shape 3523"/>
          <p:cNvSpPr/>
          <p:nvPr/>
        </p:nvSpPr>
        <p:spPr>
          <a:xfrm>
            <a:off x="7862731" y="3969165"/>
            <a:ext cx="2416590" cy="30543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950" dirty="0">
                <a:solidFill>
                  <a:schemeClr val="tx1"/>
                </a:solidFill>
                <a:latin typeface="微软雅黑" panose="020B0503020204020204" pitchFamily="34" charset="-122"/>
              </a:rPr>
              <a:t>商业平台</a:t>
            </a:r>
            <a:endParaRPr lang="zh-CN" altLang="en-US" sz="950" dirty="0">
              <a:solidFill>
                <a:schemeClr val="tx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31" name="Shape 3523"/>
          <p:cNvSpPr/>
          <p:nvPr/>
        </p:nvSpPr>
        <p:spPr>
          <a:xfrm>
            <a:off x="5890262" y="3248254"/>
            <a:ext cx="2416590" cy="30543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950" dirty="0">
                <a:solidFill>
                  <a:schemeClr val="tx1"/>
                </a:solidFill>
                <a:latin typeface="微软雅黑" panose="020B0503020204020204" pitchFamily="34" charset="-122"/>
              </a:rPr>
              <a:t>银行账户流水</a:t>
            </a:r>
            <a:endParaRPr lang="zh-CN" altLang="en-US" sz="950" dirty="0">
              <a:solidFill>
                <a:schemeClr val="tx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32" name="Shape 3523"/>
          <p:cNvSpPr/>
          <p:nvPr/>
        </p:nvSpPr>
        <p:spPr>
          <a:xfrm>
            <a:off x="7862731" y="3591149"/>
            <a:ext cx="2416590" cy="30543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3541" tIns="43541" rIns="43541" bIns="43541" numCol="1" anchor="t">
            <a:spAutoFit/>
          </a:bodyPr>
          <a:lstStyle>
            <a:lvl1pPr>
              <a:lnSpc>
                <a:spcPct val="90000"/>
              </a:lnSpc>
              <a:defRPr sz="20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950" dirty="0">
                <a:solidFill>
                  <a:schemeClr val="tx1"/>
                </a:solidFill>
                <a:latin typeface="微软雅黑" panose="020B0503020204020204" pitchFamily="34" charset="-122"/>
              </a:rPr>
              <a:t>税控系统</a:t>
            </a:r>
            <a:endParaRPr lang="zh-CN" altLang="en-US" sz="950" dirty="0">
              <a:solidFill>
                <a:schemeClr val="tx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9220" y="243205"/>
            <a:ext cx="238125" cy="5689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4" name="图片 113" descr="医伴金服logo_03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9917430" y="83820"/>
            <a:ext cx="2104390" cy="8870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timgsa.baidu.com/timg?image&amp;quality=80&amp;size=b9999_10000&amp;sec=1505326391882&amp;di=f079d8f7604cfa92c8fdea3c97d4fef6&amp;imgtype=0&amp;src=http%3A%2F%2Fpn.zdmimg.com%2F201406%2F06%2F1b7a8e15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8580" y="1637108"/>
            <a:ext cx="1370743" cy="8849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timgsa.baidu.com/timg?image&amp;quality=80&amp;size=b9999_10000&amp;sec=1505326702598&amp;di=4fce289ec34c2ef46457991fdef0e56f&amp;imgtype=0&amp;src=http%3A%2F%2Fwww.dongdao.net%2Fupload%2Fqysb%2F110729162924_DLO_01_894_51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528" y="4721589"/>
            <a:ext cx="1308728" cy="10179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505" y="1118497"/>
            <a:ext cx="758913" cy="75891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4991" y="3587203"/>
            <a:ext cx="2129939" cy="65704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947" y="5508267"/>
            <a:ext cx="3573337" cy="940352"/>
          </a:xfrm>
          <a:prstGeom prst="rect">
            <a:avLst/>
          </a:prstGeom>
        </p:spPr>
      </p:pic>
      <p:pic>
        <p:nvPicPr>
          <p:cNvPr id="11" name="Picture 4" descr="https://timgsa.baidu.com/timg?image&amp;quality=80&amp;size=b9999_10000&amp;sec=1519897260256&amp;di=c52cfd2b229dba13b597605ad1ead499&amp;imgtype=0&amp;src=http%3A%2F%2Fimg.sc115.com%2Fuploads%2Fallimg%2F100701%2F2010070114175476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155" y="1039136"/>
            <a:ext cx="1334311" cy="645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330541" y="1005857"/>
            <a:ext cx="3570504" cy="59694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8024" y="3429000"/>
            <a:ext cx="1830077" cy="1030674"/>
          </a:xfrm>
          <a:prstGeom prst="rect">
            <a:avLst/>
          </a:prstGeom>
        </p:spPr>
      </p:pic>
      <p:sp>
        <p:nvSpPr>
          <p:cNvPr id="3" name="Shape 609"/>
          <p:cNvSpPr txBox="1"/>
          <p:nvPr/>
        </p:nvSpPr>
        <p:spPr>
          <a:xfrm>
            <a:off x="337185" y="243205"/>
            <a:ext cx="6558029" cy="623570"/>
          </a:xfrm>
          <a:prstGeom prst="rect">
            <a:avLst/>
          </a:prstGeom>
        </p:spPr>
        <p:txBody>
          <a:bodyPr/>
          <a:lstStyle>
            <a:lvl1pPr marL="0" marR="0" indent="0" algn="ctr" defTabSz="904875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565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微软雅黑" panose="020B0503020204020204" pitchFamily="34" charset="-122"/>
                <a:ea typeface="+mn-ea"/>
                <a:cs typeface="+mn-cs"/>
                <a:sym typeface="Helvetica"/>
              </a:defRPr>
            </a:lvl1pPr>
            <a:lvl2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0" algn="ctr" defTabSz="94996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3700" b="1" i="0" u="none" strike="noStrike" cap="none" spc="0" baseline="0">
                <a:ln>
                  <a:noFill/>
                </a:ln>
                <a:solidFill>
                  <a:srgbClr val="E5D4C2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 algn="l"/>
            <a:r>
              <a:rPr lang="zh-CN" altLang="en-US" sz="3395" b="0" dirty="0">
                <a:solidFill>
                  <a:schemeClr val="tx1"/>
                </a:solidFill>
                <a:sym typeface="+mn-ea"/>
              </a:rPr>
              <a:t>感谢以下机构对医伴金服的信任</a:t>
            </a:r>
            <a:endParaRPr lang="zh-CN" altLang="en-US" sz="3395" b="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115" name="矩形 114"/>
          <p:cNvSpPr/>
          <p:nvPr/>
        </p:nvSpPr>
        <p:spPr>
          <a:xfrm>
            <a:off x="99060" y="243205"/>
            <a:ext cx="238125" cy="5689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3" name="图片 82" descr="医伴金服logo_0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9848850" y="84455"/>
            <a:ext cx="2104390" cy="88709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308" y="5137169"/>
            <a:ext cx="2365744" cy="148154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25" y="2317759"/>
            <a:ext cx="1543493" cy="115762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489" y="4540242"/>
            <a:ext cx="2129939" cy="1115866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879" y="5022729"/>
            <a:ext cx="1543494" cy="1536812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064493" y="871067"/>
            <a:ext cx="2333996" cy="1446692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2442977" y="2115351"/>
            <a:ext cx="1228734" cy="40481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855271" y="2381232"/>
            <a:ext cx="2766532" cy="949953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7050842" y="1836793"/>
            <a:ext cx="2698181" cy="962269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7151923" y="3363235"/>
            <a:ext cx="2376505" cy="576267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3803170" y="3726083"/>
            <a:ext cx="1805001" cy="57626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gallery dir="l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9145" y="347332"/>
            <a:ext cx="10351293" cy="623415"/>
          </a:xfrm>
        </p:spPr>
        <p:txBody>
          <a:bodyPr>
            <a:normAutofit/>
          </a:bodyPr>
          <a:lstStyle/>
          <a:p>
            <a:pPr algn="l"/>
            <a:r>
              <a:rPr lang="zh-CN" altLang="en-US" sz="3050" dirty="0">
                <a:solidFill>
                  <a:schemeClr val="tx1"/>
                </a:solidFill>
                <a:ea typeface="微软雅黑" panose="020B0503020204020204" pitchFamily="34" charset="-122"/>
              </a:rPr>
              <a:t>医伴金服：金融资产表现</a:t>
            </a:r>
            <a:endParaRPr lang="zh-CN" altLang="en-US" sz="3050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pic>
        <p:nvPicPr>
          <p:cNvPr id="83" name="图片 82" descr="医伴金服logo_0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848850" y="83820"/>
            <a:ext cx="2104390" cy="887095"/>
          </a:xfrm>
          <a:prstGeom prst="rect">
            <a:avLst/>
          </a:prstGeom>
        </p:spPr>
      </p:pic>
      <p:sp>
        <p:nvSpPr>
          <p:cNvPr id="115" name="矩形 114"/>
          <p:cNvSpPr/>
          <p:nvPr/>
        </p:nvSpPr>
        <p:spPr>
          <a:xfrm>
            <a:off x="255270" y="336550"/>
            <a:ext cx="238125" cy="5689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3549503" y="1265080"/>
            <a:ext cx="8309344" cy="62341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chemeClr val="tx1"/>
                </a:solidFill>
              </a:rPr>
              <a:t>18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个月</a:t>
            </a:r>
            <a:r>
              <a:rPr lang="zh-CN" altLang="en-US" sz="2400" b="1" dirty="0">
                <a:solidFill>
                  <a:schemeClr val="tx1"/>
                </a:solidFill>
              </a:rPr>
              <a:t>，</a:t>
            </a:r>
            <a:r>
              <a:rPr lang="en-US" altLang="zh-CN" sz="2400" b="1" dirty="0">
                <a:solidFill>
                  <a:schemeClr val="tx1"/>
                </a:solidFill>
              </a:rPr>
              <a:t>1000</a:t>
            </a:r>
            <a:r>
              <a:rPr lang="zh-CN" altLang="en-US" sz="2400" b="1" dirty="0">
                <a:solidFill>
                  <a:schemeClr val="tx1"/>
                </a:solidFill>
              </a:rPr>
              <a:t>家厂商，</a:t>
            </a:r>
            <a:r>
              <a:rPr lang="en-US" altLang="zh-CN" sz="2400" b="1" dirty="0">
                <a:solidFill>
                  <a:schemeClr val="tx1"/>
                </a:solidFill>
              </a:rPr>
              <a:t>10,000</a:t>
            </a:r>
            <a:r>
              <a:rPr lang="zh-CN" altLang="en-US" sz="2400" b="1" dirty="0">
                <a:solidFill>
                  <a:schemeClr val="tx1"/>
                </a:solidFill>
              </a:rPr>
              <a:t>家医疗器械代理商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28837" y="2182828"/>
            <a:ext cx="8309344" cy="62341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solidFill>
                  <a:schemeClr val="tx1"/>
                </a:solidFill>
              </a:rPr>
              <a:t>和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10</a:t>
            </a:r>
            <a:r>
              <a:rPr lang="zh-CN" altLang="en-US" sz="2400" b="1" dirty="0">
                <a:solidFill>
                  <a:schemeClr val="tx1"/>
                </a:solidFill>
              </a:rPr>
              <a:t>余家专业金融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机构合作推送资产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30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亿元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50358" y="4136648"/>
            <a:ext cx="8309344" cy="62341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solidFill>
                  <a:schemeClr val="tx1"/>
                </a:solidFill>
                <a:latin typeface="+mn-ea"/>
              </a:rPr>
              <a:t>2019</a:t>
            </a:r>
            <a:r>
              <a:rPr lang="zh-CN" altLang="en-US" sz="2400" b="1" dirty="0">
                <a:solidFill>
                  <a:schemeClr val="tx1"/>
                </a:solidFill>
                <a:latin typeface="+mn-ea"/>
              </a:rPr>
              <a:t>年上半年平台还将生成</a:t>
            </a:r>
            <a:r>
              <a:rPr lang="en-US" altLang="zh-CN" sz="2400" b="1" dirty="0">
                <a:solidFill>
                  <a:schemeClr val="tx1"/>
                </a:solidFill>
                <a:latin typeface="+mn-ea"/>
              </a:rPr>
              <a:t>300</a:t>
            </a:r>
            <a:r>
              <a:rPr lang="zh-CN" altLang="en-US" sz="2400" b="1" dirty="0">
                <a:solidFill>
                  <a:schemeClr val="tx1"/>
                </a:solidFill>
                <a:latin typeface="+mn-ea"/>
              </a:rPr>
              <a:t>亿</a:t>
            </a:r>
            <a:r>
              <a:rPr lang="en-US" altLang="zh-CN" sz="2400" b="1" dirty="0">
                <a:solidFill>
                  <a:schemeClr val="tx1"/>
                </a:solidFill>
                <a:latin typeface="+mn-ea"/>
              </a:rPr>
              <a:t>+ </a:t>
            </a:r>
            <a:r>
              <a:rPr lang="zh-CN" altLang="en-US" sz="2400" b="1" dirty="0">
                <a:solidFill>
                  <a:schemeClr val="tx1"/>
                </a:solidFill>
                <a:latin typeface="+mn-ea"/>
              </a:rPr>
              <a:t>标准金融资产</a:t>
            </a:r>
            <a:endParaRPr lang="zh-CN" altLang="en-US" sz="2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443870" y="3117292"/>
            <a:ext cx="6368902" cy="62341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chemeClr val="tx1"/>
                </a:solidFill>
                <a:latin typeface="+mn-ea"/>
              </a:rPr>
              <a:t>30</a:t>
            </a:r>
            <a:r>
              <a:rPr lang="zh-CN" altLang="en-US" sz="2400" b="1" dirty="0">
                <a:solidFill>
                  <a:schemeClr val="tx1"/>
                </a:solidFill>
                <a:latin typeface="+mn-ea"/>
              </a:rPr>
              <a:t>亿累计金融交易额</a:t>
            </a:r>
            <a:r>
              <a:rPr lang="zh-CN" altLang="en-US" sz="2400" b="1" dirty="0" smtClean="0">
                <a:solidFill>
                  <a:schemeClr val="tx1"/>
                </a:solidFill>
                <a:latin typeface="+mn-ea"/>
              </a:rPr>
              <a:t>，</a:t>
            </a:r>
            <a:r>
              <a:rPr lang="en-US" altLang="zh-CN" sz="2400" b="1" dirty="0" smtClean="0">
                <a:solidFill>
                  <a:schemeClr val="tx1"/>
                </a:solidFill>
                <a:latin typeface="+mn-ea"/>
              </a:rPr>
              <a:t>0</a:t>
            </a:r>
            <a:r>
              <a:rPr lang="zh-CN" altLang="en-US" sz="2400" b="1" dirty="0" smtClean="0">
                <a:solidFill>
                  <a:schemeClr val="tx1"/>
                </a:solidFill>
                <a:latin typeface="+mn-ea"/>
              </a:rPr>
              <a:t>逾期！</a:t>
            </a:r>
            <a:r>
              <a:rPr lang="en-US" altLang="zh-CN" sz="2400" b="1" dirty="0" smtClean="0">
                <a:solidFill>
                  <a:schemeClr val="tx1"/>
                </a:solidFill>
                <a:latin typeface="+mn-ea"/>
              </a:rPr>
              <a:t>0</a:t>
            </a:r>
            <a:r>
              <a:rPr lang="zh-CN" altLang="en-US" sz="2400" b="1" dirty="0" smtClean="0">
                <a:solidFill>
                  <a:schemeClr val="tx1"/>
                </a:solidFill>
                <a:latin typeface="+mn-ea"/>
              </a:rPr>
              <a:t>不良！</a:t>
            </a:r>
            <a:endParaRPr lang="zh-CN" altLang="en-US" sz="2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293975" y="5376736"/>
            <a:ext cx="7604050" cy="62341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C00000"/>
                </a:solidFill>
              </a:rPr>
              <a:t>现在开放抢购！</a:t>
            </a:r>
            <a:endParaRPr lang="zh-CN" altLang="en-US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9145" y="347332"/>
            <a:ext cx="10351293" cy="623415"/>
          </a:xfrm>
        </p:spPr>
        <p:txBody>
          <a:bodyPr>
            <a:normAutofit/>
          </a:bodyPr>
          <a:lstStyle/>
          <a:p>
            <a:pPr algn="l"/>
            <a:r>
              <a:rPr lang="zh-CN" altLang="en-US" sz="3050" dirty="0">
                <a:solidFill>
                  <a:schemeClr val="tx1"/>
                </a:solidFill>
                <a:ea typeface="微软雅黑" panose="020B0503020204020204" pitchFamily="34" charset="-122"/>
              </a:rPr>
              <a:t>医伴金服：金融机构合作模式</a:t>
            </a:r>
            <a:endParaRPr lang="zh-CN" altLang="en-US" sz="3050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pic>
        <p:nvPicPr>
          <p:cNvPr id="83" name="图片 82" descr="医伴金服logo_0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848850" y="83820"/>
            <a:ext cx="2104390" cy="887095"/>
          </a:xfrm>
          <a:prstGeom prst="rect">
            <a:avLst/>
          </a:prstGeom>
        </p:spPr>
      </p:pic>
      <p:sp>
        <p:nvSpPr>
          <p:cNvPr id="115" name="矩形 114"/>
          <p:cNvSpPr/>
          <p:nvPr/>
        </p:nvSpPr>
        <p:spPr>
          <a:xfrm>
            <a:off x="255270" y="336550"/>
            <a:ext cx="238125" cy="5689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8788" y="1031063"/>
            <a:ext cx="8234423" cy="4795873"/>
          </a:xfrm>
          <a:prstGeom prst="rect">
            <a:avLst/>
          </a:prstGeom>
        </p:spPr>
      </p:pic>
      <p:sp>
        <p:nvSpPr>
          <p:cNvPr id="4" name="矩形: 圆角 3"/>
          <p:cNvSpPr/>
          <p:nvPr/>
        </p:nvSpPr>
        <p:spPr>
          <a:xfrm>
            <a:off x="2153093" y="4502888"/>
            <a:ext cx="1174898" cy="62341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医伴金服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17" name="矩形: 圆角 16"/>
          <p:cNvSpPr/>
          <p:nvPr/>
        </p:nvSpPr>
        <p:spPr>
          <a:xfrm>
            <a:off x="5018567" y="4502888"/>
            <a:ext cx="1658679" cy="6698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/>
                </a:solidFill>
              </a:rPr>
              <a:t>标准资产包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18" name="矩形: 圆角 17"/>
          <p:cNvSpPr/>
          <p:nvPr/>
        </p:nvSpPr>
        <p:spPr>
          <a:xfrm>
            <a:off x="7510130" y="4453270"/>
            <a:ext cx="3122428" cy="99591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/>
          <p:cNvSpPr txBox="1"/>
          <p:nvPr/>
        </p:nvSpPr>
        <p:spPr>
          <a:xfrm>
            <a:off x="3856616" y="1813859"/>
            <a:ext cx="4478768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800" b="1" kern="1400" spc="200" dirty="0">
                <a:solidFill>
                  <a:schemeClr val="accent1"/>
                </a:solidFill>
                <a:latin typeface="+mn-lt"/>
                <a:ea typeface="+mn-ea"/>
              </a:rPr>
              <a:t>感谢您的聆听</a:t>
            </a:r>
            <a:endParaRPr lang="zh-CN" altLang="en-US" sz="4800" b="1" kern="1400" spc="200" dirty="0">
              <a:solidFill>
                <a:schemeClr val="accent1"/>
              </a:solidFill>
              <a:latin typeface="+mn-lt"/>
              <a:ea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445933" y="2660915"/>
            <a:ext cx="5300133" cy="6661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735" dirty="0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5400000" scaled="1"/>
                </a:gra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THANK YOU</a:t>
            </a:r>
            <a:endParaRPr lang="zh-CN" altLang="en-US" sz="3735" dirty="0"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grpSp>
        <p:nvGrpSpPr>
          <p:cNvPr id="91" name="组合 90"/>
          <p:cNvGrpSpPr/>
          <p:nvPr/>
        </p:nvGrpSpPr>
        <p:grpSpPr>
          <a:xfrm>
            <a:off x="9648688" y="3379569"/>
            <a:ext cx="2688005" cy="96000"/>
            <a:chOff x="7128284" y="2530831"/>
            <a:chExt cx="2016004" cy="72000"/>
          </a:xfrm>
        </p:grpSpPr>
        <p:cxnSp>
          <p:nvCxnSpPr>
            <p:cNvPr id="92" name="直接连接符 91"/>
            <p:cNvCxnSpPr/>
            <p:nvPr/>
          </p:nvCxnSpPr>
          <p:spPr>
            <a:xfrm>
              <a:off x="7164288" y="2566831"/>
              <a:ext cx="1980000" cy="0"/>
            </a:xfrm>
            <a:prstGeom prst="line">
              <a:avLst/>
            </a:prstGeom>
            <a:ln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椭圆 92"/>
            <p:cNvSpPr>
              <a:spLocks noChangeAspect="1"/>
            </p:cNvSpPr>
            <p:nvPr/>
          </p:nvSpPr>
          <p:spPr>
            <a:xfrm>
              <a:off x="7128284" y="2530831"/>
              <a:ext cx="72000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grpSp>
        <p:nvGrpSpPr>
          <p:cNvPr id="94" name="组合 93"/>
          <p:cNvGrpSpPr/>
          <p:nvPr/>
        </p:nvGrpSpPr>
        <p:grpSpPr>
          <a:xfrm flipH="1">
            <a:off x="-240704" y="3379569"/>
            <a:ext cx="2688005" cy="96000"/>
            <a:chOff x="7128284" y="2530831"/>
            <a:chExt cx="2016004" cy="72000"/>
          </a:xfrm>
        </p:grpSpPr>
        <p:cxnSp>
          <p:nvCxnSpPr>
            <p:cNvPr id="95" name="直接连接符 94"/>
            <p:cNvCxnSpPr/>
            <p:nvPr/>
          </p:nvCxnSpPr>
          <p:spPr>
            <a:xfrm>
              <a:off x="7164288" y="2566831"/>
              <a:ext cx="1980000" cy="0"/>
            </a:xfrm>
            <a:prstGeom prst="line">
              <a:avLst/>
            </a:prstGeom>
            <a:ln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50000"/>
                    </a:schemeClr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椭圆 95"/>
            <p:cNvSpPr>
              <a:spLocks noChangeAspect="1"/>
            </p:cNvSpPr>
            <p:nvPr/>
          </p:nvSpPr>
          <p:spPr>
            <a:xfrm>
              <a:off x="7128284" y="2530831"/>
              <a:ext cx="72000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pic>
        <p:nvPicPr>
          <p:cNvPr id="83" name="图片 82" descr="医伴金服logo_0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693160" y="3741420"/>
            <a:ext cx="4352290" cy="18351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random/>
      </p:transition>
    </mc:Choice>
    <mc:Fallback>
      <p:transition spd="slow" advTm="2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75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975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3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heme/theme1.xml><?xml version="1.0" encoding="utf-8"?>
<a:theme xmlns:a="http://schemas.openxmlformats.org/drawingml/2006/main" name="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489</Words>
  <Application>WPS 演示</Application>
  <PresentationFormat>自定义</PresentationFormat>
  <Paragraphs>140</Paragraphs>
  <Slides>5</Slides>
  <Notes>9</Notes>
  <HiddenSlides>0</HiddenSlides>
  <MMClips>1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24" baseType="lpstr">
      <vt:lpstr>Arial</vt:lpstr>
      <vt:lpstr>宋体</vt:lpstr>
      <vt:lpstr>Wingdings</vt:lpstr>
      <vt:lpstr>黑体</vt:lpstr>
      <vt:lpstr>Calibri</vt:lpstr>
      <vt:lpstr>微软雅黑</vt:lpstr>
      <vt:lpstr>Helvetica</vt:lpstr>
      <vt:lpstr>Franklin Gothic Medium</vt:lpstr>
      <vt:lpstr>HakusyuSousyo_kk</vt:lpstr>
      <vt:lpstr>Arial</vt:lpstr>
      <vt:lpstr>MS-Mincho</vt:lpstr>
      <vt:lpstr>MicrosoftYaHei</vt:lpstr>
      <vt:lpstr>MicrosoftYaHei-Bold</vt:lpstr>
      <vt:lpstr>Helvetica-Bold</vt:lpstr>
      <vt:lpstr>Arial Unicode MS</vt:lpstr>
      <vt:lpstr>Wingdings-Regular</vt:lpstr>
      <vt:lpstr>MS Mincho</vt:lpstr>
      <vt:lpstr>Calibri Light</vt:lpstr>
      <vt:lpstr>Office 主题</vt:lpstr>
      <vt:lpstr>PowerPoint 演示文稿</vt:lpstr>
      <vt:lpstr>PowerPoint 演示文稿</vt:lpstr>
      <vt:lpstr>医伴金服：金融资产表现</vt:lpstr>
      <vt:lpstr>医伴金服：金融机构合作模式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凌*青寒</cp:lastModifiedBy>
  <cp:revision>32</cp:revision>
  <dcterms:created xsi:type="dcterms:W3CDTF">2018-03-01T02:03:00Z</dcterms:created>
  <dcterms:modified xsi:type="dcterms:W3CDTF">2019-06-24T02:44:32Z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  <property fmtid="{D5CDD505-2E9C-101B-9397-08002B2CF9AE}" pid="3" name="KSORubyTemplateID">
    <vt:lpwstr>13</vt:lpwstr>
  </property>
</Properties>
</file>