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8"/>
  </p:handoutMasterIdLst>
  <p:sldIdLst>
    <p:sldId id="276" r:id="rId3"/>
    <p:sldId id="317" r:id="rId4"/>
    <p:sldId id="275" r:id="rId5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26B6F"/>
    <a:srgbClr val="C97D81"/>
    <a:srgbClr val="B3803C"/>
    <a:srgbClr val="F28C05"/>
    <a:srgbClr val="EF8A17"/>
    <a:srgbClr val="FFE285"/>
    <a:srgbClr val="A41C22"/>
    <a:srgbClr val="EDD4D5"/>
    <a:srgbClr val="C6A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>
        <p:scale>
          <a:sx n="70" d="100"/>
          <a:sy n="70" d="100"/>
        </p:scale>
        <p:origin x="-8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algn="ctr" rtl="0">
              <a:defRPr lang="zh-CN" sz="1920" b="1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2016-2021</a:t>
            </a:r>
            <a:r>
              <a:rPr lang="zh-CN"/>
              <a:t>年中国医疗市场规模测（单位：亿元）</a:t>
            </a:r>
            <a:endParaRPr lang="zh-C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药品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 algn="ctr">
                  <a:defRPr lang="zh-CN" sz="1600" b="0" i="0" u="none" strike="noStrike" kern="1200" baseline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Sheet1!$B$2:$B$7</c:f>
              <c:numCache>
                <c:formatCode>_ * #,##0_ ;_ * \-#,##0_ ;_ * "-"??_ ;_ @_ </c:formatCode>
                <c:ptCount val="6"/>
                <c:pt idx="0">
                  <c:v>17638</c:v>
                </c:pt>
                <c:pt idx="1">
                  <c:v>20460</c:v>
                </c:pt>
                <c:pt idx="2">
                  <c:v>23733</c:v>
                </c:pt>
                <c:pt idx="3">
                  <c:v>27530</c:v>
                </c:pt>
                <c:pt idx="4">
                  <c:v>31936</c:v>
                </c:pt>
                <c:pt idx="5">
                  <c:v>37044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器械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600" b="0" i="0" u="none" strike="noStrike" kern="1200" baseline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Sheet1!$C$2:$C$7</c:f>
              <c:numCache>
                <c:formatCode>_ * #,##0_ ;_ * \-#,##0_ ;_ * "-"??_ ;_ @_ </c:formatCode>
                <c:ptCount val="6"/>
                <c:pt idx="0">
                  <c:v>2804</c:v>
                </c:pt>
                <c:pt idx="1">
                  <c:v>3175</c:v>
                </c:pt>
                <c:pt idx="2">
                  <c:v>3570</c:v>
                </c:pt>
                <c:pt idx="3">
                  <c:v>3989</c:v>
                </c:pt>
                <c:pt idx="4">
                  <c:v>4433</c:v>
                </c:pt>
                <c:pt idx="5">
                  <c:v>4901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53056"/>
        <c:axId val="207854592"/>
      </c:barChart>
      <c:catAx>
        <c:axId val="20785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207854592"/>
        <c:crosses val="autoZero"/>
        <c:auto val="1"/>
        <c:lblAlgn val="ctr"/>
        <c:lblOffset val="100"/>
        <c:noMultiLvlLbl val="0"/>
      </c:catAx>
      <c:valAx>
        <c:axId val="207854592"/>
        <c:scaling>
          <c:orientation val="minMax"/>
        </c:scaling>
        <c:delete val="0"/>
        <c:axPos val="l"/>
        <c:majorGridlines/>
        <c:title>
          <c:tx>
            <c:rich>
              <a:bodyPr rot="0" spcFirstLastPara="0" vertOverflow="ellipsis" vert="eaVert" wrap="square" anchor="ctr" anchorCtr="1"/>
              <a:lstStyle/>
              <a:p>
                <a:pPr>
                  <a:defRPr lang="zh-CN" sz="1600" b="1" i="0" u="none" strike="noStrike" kern="1200" baseline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r>
                  <a:rPr lang="zh-CN"/>
                  <a:t>单位（亿元）</a:t>
                </a:r>
                <a:endParaRPr lang="zh-CN"/>
              </a:p>
            </c:rich>
          </c:tx>
          <c:layout/>
          <c:overlay val="0"/>
        </c:title>
        <c:numFmt formatCode="_ * #,##0_ ;_ * \-#,##0_ ;_ * &quot;-&quot;??_ ;_ @_ 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207853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 rot="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6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3.xml"/><Relationship Id="rId15" Type="http://schemas.openxmlformats.org/officeDocument/2006/relationships/tags" Target="../tags/tag2.xml"/><Relationship Id="rId14" Type="http://schemas.openxmlformats.org/officeDocument/2006/relationships/tags" Target="../tags/tag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570" y="450849"/>
            <a:ext cx="2021840" cy="8248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4800" b="1" dirty="0">
                <a:solidFill>
                  <a:schemeClr val="tx1"/>
                </a:solidFill>
              </a:rPr>
              <a:t>目录</a:t>
            </a:r>
            <a:endParaRPr kumimoji="0" lang="zh-CN" altLang="en-US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 panose="020F0502020204030204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46760" y="1993900"/>
            <a:ext cx="6245225" cy="645160"/>
            <a:chOff x="960" y="3013"/>
            <a:chExt cx="9835" cy="1016"/>
          </a:xfrm>
        </p:grpSpPr>
        <p:sp>
          <p:nvSpPr>
            <p:cNvPr id="62" name="椭圆 61"/>
            <p:cNvSpPr/>
            <p:nvPr/>
          </p:nvSpPr>
          <p:spPr>
            <a:xfrm>
              <a:off x="960" y="3013"/>
              <a:ext cx="1058" cy="101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475" y="3013"/>
              <a:ext cx="8321" cy="101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46760" y="3107690"/>
            <a:ext cx="6245225" cy="645160"/>
            <a:chOff x="960" y="3013"/>
            <a:chExt cx="9835" cy="1016"/>
          </a:xfrm>
        </p:grpSpPr>
        <p:sp>
          <p:nvSpPr>
            <p:cNvPr id="67" name="椭圆 66"/>
            <p:cNvSpPr/>
            <p:nvPr/>
          </p:nvSpPr>
          <p:spPr>
            <a:xfrm>
              <a:off x="960" y="3013"/>
              <a:ext cx="1058" cy="101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endParaRPr lang="zh-CN" altLang="en-US"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2475" y="3013"/>
              <a:ext cx="8321" cy="101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endParaRPr lang="zh-CN" altLang="en-US"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46760" y="4221480"/>
            <a:ext cx="6245225" cy="645160"/>
            <a:chOff x="960" y="3013"/>
            <a:chExt cx="9835" cy="1016"/>
          </a:xfrm>
        </p:grpSpPr>
        <p:sp>
          <p:nvSpPr>
            <p:cNvPr id="70" name="椭圆 69"/>
            <p:cNvSpPr/>
            <p:nvPr/>
          </p:nvSpPr>
          <p:spPr>
            <a:xfrm>
              <a:off x="960" y="3013"/>
              <a:ext cx="1058" cy="101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圆角矩形 70"/>
            <p:cNvSpPr/>
            <p:nvPr/>
          </p:nvSpPr>
          <p:spPr>
            <a:xfrm>
              <a:off x="2475" y="3013"/>
              <a:ext cx="8321" cy="101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5" name="文本框 74"/>
          <p:cNvSpPr txBox="1"/>
          <p:nvPr/>
        </p:nvSpPr>
        <p:spPr>
          <a:xfrm>
            <a:off x="870585" y="1993900"/>
            <a:ext cx="4241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/>
              <a:t>1</a:t>
            </a:r>
            <a:endParaRPr lang="en-US" altLang="zh-CN" sz="3200" b="1"/>
          </a:p>
        </p:txBody>
      </p:sp>
      <p:sp>
        <p:nvSpPr>
          <p:cNvPr id="76" name="文本框 75"/>
          <p:cNvSpPr txBox="1"/>
          <p:nvPr/>
        </p:nvSpPr>
        <p:spPr>
          <a:xfrm>
            <a:off x="870585" y="3169920"/>
            <a:ext cx="4241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/>
              <a:t>2</a:t>
            </a:r>
            <a:endParaRPr lang="en-US" altLang="zh-CN" sz="3200" b="1"/>
          </a:p>
        </p:txBody>
      </p:sp>
      <p:sp>
        <p:nvSpPr>
          <p:cNvPr id="77" name="文本框 76"/>
          <p:cNvSpPr txBox="1"/>
          <p:nvPr/>
        </p:nvSpPr>
        <p:spPr>
          <a:xfrm>
            <a:off x="870585" y="4283710"/>
            <a:ext cx="4241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/>
              <a:t>3</a:t>
            </a:r>
            <a:endParaRPr lang="en-US" altLang="zh-CN" sz="3200" b="1"/>
          </a:p>
        </p:txBody>
      </p:sp>
      <p:sp>
        <p:nvSpPr>
          <p:cNvPr id="79" name="文本框 78"/>
          <p:cNvSpPr txBox="1"/>
          <p:nvPr/>
        </p:nvSpPr>
        <p:spPr>
          <a:xfrm>
            <a:off x="1817425" y="2025015"/>
            <a:ext cx="45396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医疗供应链行业介绍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3488" y="3138805"/>
            <a:ext cx="4818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医疗金融案例介绍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1691782" y="4283710"/>
            <a:ext cx="5077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医疗金融业务合作介绍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 bwMode="auto">
          <a:xfrm>
            <a:off x="299995" y="704444"/>
            <a:ext cx="8438241" cy="131183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113157" tIns="56579" rIns="113157" bIns="56579" numCol="1" anchor="t" anchorCtr="0" compatLnSpc="1">
            <a:noAutofit/>
          </a:bodyPr>
          <a:lstStyle/>
          <a:p>
            <a:pPr marL="4318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嵇磊（创始人介绍）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4318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                      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4318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                                                                                                                                                        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4318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4318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       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矩形 4"/>
          <p:cNvSpPr>
            <a:spLocks noChangeArrowheads="1"/>
          </p:cNvSpPr>
          <p:nvPr/>
        </p:nvSpPr>
        <p:spPr bwMode="auto">
          <a:xfrm>
            <a:off x="295308" y="1950232"/>
            <a:ext cx="7374985" cy="380758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13157" tIns="56579" rIns="113157" bIns="56579">
            <a:spAutoFit/>
          </a:bodyPr>
          <a:lstStyle/>
          <a:p>
            <a:pPr marL="43180"/>
            <a:r>
              <a:rPr lang="zh-CN" altLang="en-US" sz="2400" dirty="0" smtClean="0"/>
              <a:t>        医伴金服创始人兼董事长；</a:t>
            </a:r>
            <a:endParaRPr lang="en-US" altLang="zh-CN" sz="2400" dirty="0" smtClean="0"/>
          </a:p>
          <a:p>
            <a:pPr marL="43180"/>
            <a:r>
              <a:rPr lang="zh-CN" altLang="en-US" sz="2400" dirty="0" smtClean="0"/>
              <a:t>        中国医疗金融产业联盟理事长</a:t>
            </a:r>
            <a:endParaRPr lang="en-US" altLang="zh-CN" sz="2400" dirty="0" smtClean="0"/>
          </a:p>
          <a:p>
            <a:pPr marL="43180"/>
            <a:r>
              <a:rPr lang="zh-CN" altLang="en-US" sz="2400" dirty="0" smtClean="0"/>
              <a:t>        南京大学学生创业导师。</a:t>
            </a:r>
            <a:endParaRPr lang="en-US" altLang="zh-CN" sz="2400" dirty="0" smtClean="0"/>
          </a:p>
          <a:p>
            <a:pPr marL="43180"/>
            <a:endParaRPr lang="en-US" altLang="zh-CN" sz="2400" dirty="0" smtClean="0"/>
          </a:p>
          <a:p>
            <a:pPr marL="43180"/>
            <a:r>
              <a:rPr lang="zh-CN" altLang="en-US" sz="2400" dirty="0" smtClean="0"/>
              <a:t>        曾先后在中国建设银行江苏分行，中国民生银行南京分行，平安银行总行，万达金融集团工作，先后任客户经理、网点主任、支行行长，村镇银行行长，万达金融集团副总裁，万达网络金融公司</a:t>
            </a:r>
            <a:r>
              <a:rPr lang="en-US" altLang="zh-CN" sz="2400" dirty="0" smtClean="0"/>
              <a:t>CEO</a:t>
            </a:r>
            <a:r>
              <a:rPr lang="zh-CN" altLang="en-US" sz="2400" dirty="0" smtClean="0"/>
              <a:t>、万达征信公司</a:t>
            </a:r>
            <a:r>
              <a:rPr lang="en-US" altLang="zh-CN" sz="2400" dirty="0" smtClean="0"/>
              <a:t>CEO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 marL="43180"/>
            <a:r>
              <a:rPr lang="zh-CN" altLang="en-US" sz="2400" dirty="0" smtClean="0"/>
              <a:t>         </a:t>
            </a:r>
            <a:endParaRPr lang="en-US" altLang="zh-CN" sz="2400" dirty="0"/>
          </a:p>
        </p:txBody>
      </p:sp>
      <p:sp>
        <p:nvSpPr>
          <p:cNvPr id="4" name="矩形 5"/>
          <p:cNvSpPr>
            <a:spLocks noChangeArrowheads="1"/>
          </p:cNvSpPr>
          <p:nvPr/>
        </p:nvSpPr>
        <p:spPr bwMode="auto">
          <a:xfrm>
            <a:off x="324123" y="5544666"/>
            <a:ext cx="11439867" cy="20224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13157" tIns="56579" rIns="113157" bIns="56579">
            <a:spAutoFit/>
          </a:bodyPr>
          <a:lstStyle/>
          <a:p>
            <a:r>
              <a:rPr lang="zh-CN" altLang="en-US" sz="2400" dirty="0"/>
              <a:t>        个人著作：</a:t>
            </a:r>
            <a:r>
              <a:rPr lang="en-US" altLang="zh-CN" sz="2400" dirty="0"/>
              <a:t>《</a:t>
            </a:r>
            <a:r>
              <a:rPr lang="zh-CN" altLang="en-US" sz="2400" dirty="0"/>
              <a:t>银行风控管理不能做甩手掌柜</a:t>
            </a:r>
            <a:r>
              <a:rPr lang="en-US" altLang="zh-CN" sz="2400" dirty="0"/>
              <a:t>》</a:t>
            </a:r>
            <a:r>
              <a:rPr lang="zh-CN" altLang="en-US" sz="2400" dirty="0"/>
              <a:t>、</a:t>
            </a:r>
            <a:r>
              <a:rPr lang="en-US" altLang="zh-CN" sz="2400" dirty="0"/>
              <a:t>《</a:t>
            </a:r>
            <a:r>
              <a:rPr lang="zh-CN" altLang="en-US" sz="2400" dirty="0"/>
              <a:t>浅谈国有商业银行的公司治理</a:t>
            </a:r>
            <a:r>
              <a:rPr lang="en-US" altLang="zh-CN" sz="2400" dirty="0"/>
              <a:t>》</a:t>
            </a:r>
            <a:r>
              <a:rPr lang="zh-CN" altLang="en-US" sz="2400" dirty="0"/>
              <a:t>、</a:t>
            </a:r>
            <a:r>
              <a:rPr lang="en-US" altLang="zh-CN" sz="2400" dirty="0"/>
              <a:t>《</a:t>
            </a:r>
            <a:r>
              <a:rPr lang="zh-CN" altLang="en-US" sz="2400" dirty="0"/>
              <a:t>银行支持小微企业发展应放弃捞一把的念头</a:t>
            </a:r>
            <a:r>
              <a:rPr lang="en-US" altLang="zh-CN" sz="2400" dirty="0"/>
              <a:t>》</a:t>
            </a:r>
            <a:r>
              <a:rPr lang="zh-CN" altLang="en-US" sz="2400" dirty="0"/>
              <a:t>、</a:t>
            </a:r>
            <a:r>
              <a:rPr lang="en-US" altLang="zh-CN" sz="2400" dirty="0"/>
              <a:t>《</a:t>
            </a:r>
            <a:r>
              <a:rPr lang="zh-CN" altLang="en-US" sz="2400" dirty="0"/>
              <a:t>谁会革了马云的命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等。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800" dirty="0" smtClean="0"/>
              <a:t>                                                   </a:t>
            </a:r>
            <a:endParaRPr lang="zh-CN" altLang="en-US" sz="2800" dirty="0"/>
          </a:p>
        </p:txBody>
      </p:sp>
      <p:pic>
        <p:nvPicPr>
          <p:cNvPr id="5" name="Picture 3" descr="C:\Users\JL\Desktop\微信图片_2017103014390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658241" y="885806"/>
            <a:ext cx="2571768" cy="3429023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45" y="347332"/>
            <a:ext cx="10351293" cy="623415"/>
          </a:xfrm>
        </p:spPr>
        <p:txBody>
          <a:bodyPr>
            <a:normAutofit/>
          </a:bodyPr>
          <a:lstStyle/>
          <a:p>
            <a:pPr algn="l"/>
            <a:r>
              <a:rPr lang="zh-CN" altLang="en-US" sz="3050" b="1" dirty="0">
                <a:solidFill>
                  <a:schemeClr val="tx1"/>
                </a:solidFill>
                <a:ea typeface="微软雅黑" panose="020B0503020204020204" pitchFamily="34" charset="-122"/>
              </a:rPr>
              <a:t>中国医疗产业市场规模</a:t>
            </a:r>
            <a:endParaRPr lang="zh-CN" altLang="en-US" sz="3050" b="1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图表 5"/>
          <p:cNvGraphicFramePr/>
          <p:nvPr/>
        </p:nvGraphicFramePr>
        <p:xfrm>
          <a:off x="368836" y="1111235"/>
          <a:ext cx="585492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Rectangle 66"/>
          <p:cNvSpPr>
            <a:spLocks noChangeArrowheads="1"/>
          </p:cNvSpPr>
          <p:nvPr/>
        </p:nvSpPr>
        <p:spPr bwMode="auto">
          <a:xfrm>
            <a:off x="7065580" y="1903323"/>
            <a:ext cx="4608512" cy="3821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6717" tIns="63358" rIns="126717" bIns="63358">
            <a:spAutoFit/>
          </a:bodyPr>
          <a:lstStyle/>
          <a:p>
            <a:pPr marL="285750" indent="-285750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医疗是一个数万亿元的市场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在国外与医药两分天下的医疗器械行业还有很大的成长空间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随着老龄化和百姓生活水平的提高，该市场还在快速增长，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而且由于需求弹性小，属于弱周期行业。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国家政策鼓励、扶持行业大力发展。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54" y="1105374"/>
            <a:ext cx="10691891" cy="5267364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579145" y="347332"/>
            <a:ext cx="10351293" cy="623415"/>
          </a:xfrm>
        </p:spPr>
        <p:txBody>
          <a:bodyPr>
            <a:normAutofit/>
          </a:bodyPr>
          <a:lstStyle/>
          <a:p>
            <a:pPr algn="l"/>
            <a:r>
              <a:rPr lang="zh-CN" altLang="en-US" sz="3050" b="1" dirty="0">
                <a:solidFill>
                  <a:schemeClr val="tx1"/>
                </a:solidFill>
                <a:ea typeface="微软雅黑" panose="020B0503020204020204" pitchFamily="34" charset="-122"/>
              </a:rPr>
              <a:t>中国医疗产业市场规模</a:t>
            </a:r>
            <a:endParaRPr lang="zh-CN" altLang="en-US" sz="3050" b="1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WPS 演示</Application>
  <PresentationFormat>自定义</PresentationFormat>
  <Paragraphs>41</Paragraphs>
  <Slides>4</Slides>
  <Notes>9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中国医疗产业市场规模</vt:lpstr>
      <vt:lpstr>中国医疗产业市场规模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凌*青寒</cp:lastModifiedBy>
  <cp:revision>30</cp:revision>
  <dcterms:created xsi:type="dcterms:W3CDTF">2018-03-01T02:03:00Z</dcterms:created>
  <dcterms:modified xsi:type="dcterms:W3CDTF">2019-06-24T02:46:55Z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  <property fmtid="{D5CDD505-2E9C-101B-9397-08002B2CF9AE}" pid="3" name="KSORubyTemplateID">
    <vt:lpwstr>13</vt:lpwstr>
  </property>
</Properties>
</file>