
<file path=[Content_Types].xml><?xml version="1.0" encoding="utf-8"?>
<Types xmlns="http://schemas.openxmlformats.org/package/2006/content-types">
  <Default Extension="jpeg" ContentType="image/jpeg"/>
  <Default Extension="png" ContentType="image/png"/>
  <Default Extension="tiff" ContentType="image/tif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301" r:id="rId3"/>
    <p:sldId id="268" r:id="rId5"/>
    <p:sldId id="318" r:id="rId6"/>
    <p:sldId id="319" r:id="rId7"/>
    <p:sldId id="32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26B6F"/>
    <a:srgbClr val="C97D81"/>
    <a:srgbClr val="B3803C"/>
    <a:srgbClr val="F28C05"/>
    <a:srgbClr val="EF8A17"/>
    <a:srgbClr val="FFE285"/>
    <a:srgbClr val="A41C22"/>
    <a:srgbClr val="EDD4D5"/>
    <a:srgbClr val="C6A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>
        <p:scale>
          <a:sx n="70" d="100"/>
          <a:sy n="70" d="100"/>
        </p:scale>
        <p:origin x="-8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4FD34D9-E4D8-4204-8075-5903BDB61F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3.xml"/><Relationship Id="rId15" Type="http://schemas.openxmlformats.org/officeDocument/2006/relationships/tags" Target="../tags/tag2.xml"/><Relationship Id="rId14" Type="http://schemas.openxmlformats.org/officeDocument/2006/relationships/tags" Target="../tags/tag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1.xml"/><Relationship Id="rId4" Type="http://schemas.openxmlformats.org/officeDocument/2006/relationships/image" Target="../media/image1.tiff"/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/>
          <p:nvPr/>
        </p:nvSpPr>
        <p:spPr>
          <a:xfrm>
            <a:off x="758190" y="403225"/>
            <a:ext cx="6022975" cy="623570"/>
          </a:xfrm>
          <a:prstGeom prst="rect">
            <a:avLst/>
          </a:prstGeom>
          <a:ln w="12700">
            <a:miter lim="400000"/>
          </a:ln>
        </p:spPr>
        <p:txBody>
          <a:bodyPr lIns="45255" tIns="45256" rIns="45255" bIns="45256">
            <a:normAutofit/>
          </a:bodyPr>
          <a:lstStyle>
            <a:lvl1pPr marL="0" marR="0" indent="0" algn="ctr" defTabSz="71310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n-ea"/>
                <a:cs typeface="+mn-cs"/>
                <a:sym typeface="Helvetica"/>
              </a:defRPr>
            </a:lvl1pPr>
            <a:lvl2pPr marL="0" marR="0" indent="0" algn="ctr" defTabSz="71310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71310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71310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71310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ctr" defTabSz="71310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ctr" defTabSz="71310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ctr" defTabSz="71310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ctr" defTabSz="71310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l" hangingPunct="1"/>
            <a:r>
              <a:rPr lang="zh-CN" altLang="en-US" sz="3050" b="0" dirty="0">
                <a:solidFill>
                  <a:schemeClr val="tx1"/>
                </a:solidFill>
                <a:ea typeface="微软雅黑" panose="020B0503020204020204" pitchFamily="34" charset="-122"/>
              </a:rPr>
              <a:t>中国医疗产业盈利能力分析</a:t>
            </a:r>
            <a:endParaRPr lang="zh-CN" altLang="en-US" sz="3050" b="0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848850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255270" y="336550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3392" y="1117937"/>
            <a:ext cx="10625215" cy="535785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609"/>
          <p:cNvSpPr txBox="1"/>
          <p:nvPr/>
        </p:nvSpPr>
        <p:spPr>
          <a:xfrm>
            <a:off x="313055" y="302260"/>
            <a:ext cx="4725670" cy="623570"/>
          </a:xfrm>
          <a:prstGeom prst="rect">
            <a:avLst/>
          </a:prstGeom>
        </p:spPr>
        <p:txBody>
          <a:bodyPr/>
          <a:lstStyle>
            <a:lvl1pPr marL="0" marR="0" indent="0" algn="ctr" defTabSz="90487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565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n-ea"/>
                <a:cs typeface="+mn-cs"/>
                <a:sym typeface="Helvetica"/>
              </a:defRPr>
            </a:lvl1pPr>
            <a:lvl2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l"/>
            <a:r>
              <a:rPr lang="zh-CN" altLang="en-US" sz="3395" dirty="0">
                <a:solidFill>
                  <a:schemeClr val="tx1"/>
                </a:solidFill>
              </a:rPr>
              <a:t>医疗供业链流通示意图</a:t>
            </a:r>
            <a:endParaRPr lang="zh-CN" altLang="en-US" sz="3395" dirty="0">
              <a:solidFill>
                <a:schemeClr val="tx1"/>
              </a:solidFill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109220" y="243205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4" name="图片 113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17430" y="83820"/>
            <a:ext cx="2104390" cy="887095"/>
          </a:xfrm>
          <a:prstGeom prst="rect">
            <a:avLst/>
          </a:prstGeom>
        </p:spPr>
      </p:pic>
      <p:sp>
        <p:nvSpPr>
          <p:cNvPr id="47" name="圆角矩形 46"/>
          <p:cNvSpPr/>
          <p:nvPr/>
        </p:nvSpPr>
        <p:spPr>
          <a:xfrm>
            <a:off x="728623" y="2544824"/>
            <a:ext cx="1285884" cy="996980"/>
          </a:xfrm>
          <a:prstGeom prst="roundRect">
            <a:avLst>
              <a:gd name="adj" fmla="val 7209"/>
            </a:avLst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原材料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5372093" y="2544824"/>
            <a:ext cx="2071702" cy="996980"/>
          </a:xfrm>
          <a:prstGeom prst="roundRect">
            <a:avLst>
              <a:gd name="adj" fmla="val 7209"/>
            </a:avLst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" lastClr="FFFFFF">
                <a:lumMod val="75000"/>
              </a:sys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原医药代理商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10801381" y="2541672"/>
            <a:ext cx="1343047" cy="996980"/>
          </a:xfrm>
          <a:prstGeom prst="roundRect">
            <a:avLst>
              <a:gd name="adj" fmla="val 7209"/>
            </a:avLst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终端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消费者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8729680" y="2541672"/>
            <a:ext cx="1643074" cy="996980"/>
          </a:xfrm>
          <a:prstGeom prst="roundRect">
            <a:avLst>
              <a:gd name="adj" fmla="val 7209"/>
            </a:avLst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医院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其他医疗机构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药店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5372093" y="970036"/>
            <a:ext cx="2214578" cy="996980"/>
          </a:xfrm>
          <a:prstGeom prst="roundRect">
            <a:avLst>
              <a:gd name="adj" fmla="val 7209"/>
            </a:avLst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医药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  <a:p>
            <a:pPr marL="0" marR="0" lvl="0" indent="0" algn="l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过</a:t>
            </a: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票公司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（两票制前）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  <a:p>
            <a:pPr marL="0" marR="0" lvl="0" indent="0" algn="l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商业平台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（两票制后）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</p:txBody>
      </p:sp>
      <p:cxnSp>
        <p:nvCxnSpPr>
          <p:cNvPr id="52" name="直接箭头连接符 51"/>
          <p:cNvCxnSpPr/>
          <p:nvPr/>
        </p:nvCxnSpPr>
        <p:spPr>
          <a:xfrm>
            <a:off x="442871" y="6344905"/>
            <a:ext cx="1357322" cy="1588"/>
          </a:xfrm>
          <a:prstGeom prst="straightConnector1">
            <a:avLst/>
          </a:prstGeom>
          <a:noFill/>
          <a:ln w="25400" cap="flat">
            <a:solidFill>
              <a:srgbClr val="FFFF00"/>
            </a:solidFill>
            <a:prstDash val="solid"/>
            <a:miter lim="8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直接箭头连接符 52"/>
          <p:cNvCxnSpPr/>
          <p:nvPr/>
        </p:nvCxnSpPr>
        <p:spPr>
          <a:xfrm>
            <a:off x="442871" y="6630657"/>
            <a:ext cx="1357322" cy="1588"/>
          </a:xfrm>
          <a:prstGeom prst="straightConnector1">
            <a:avLst/>
          </a:prstGeom>
          <a:noFill/>
          <a:ln w="25400" cap="flat">
            <a:solidFill>
              <a:schemeClr val="bg2">
                <a:lumMod val="20000"/>
                <a:lumOff val="80000"/>
              </a:schemeClr>
            </a:solidFill>
            <a:prstDash val="solid"/>
            <a:miter lim="8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4" name="TextBox 53"/>
          <p:cNvSpPr txBox="1"/>
          <p:nvPr/>
        </p:nvSpPr>
        <p:spPr>
          <a:xfrm>
            <a:off x="2014507" y="6137545"/>
            <a:ext cx="1571636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产品流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资金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流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cxnSp>
        <p:nvCxnSpPr>
          <p:cNvPr id="55" name="直接连接符 54"/>
          <p:cNvCxnSpPr/>
          <p:nvPr/>
        </p:nvCxnSpPr>
        <p:spPr>
          <a:xfrm rot="5400000" flipH="1" flipV="1">
            <a:off x="2620935" y="2147969"/>
            <a:ext cx="1357322" cy="1588"/>
          </a:xfrm>
          <a:prstGeom prst="line">
            <a:avLst/>
          </a:prstGeom>
          <a:noFill/>
          <a:ln w="38100" cap="flat">
            <a:solidFill>
              <a:srgbClr val="FFFF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" name="直接箭头连接符 55"/>
          <p:cNvCxnSpPr/>
          <p:nvPr/>
        </p:nvCxnSpPr>
        <p:spPr>
          <a:xfrm>
            <a:off x="3300391" y="1470102"/>
            <a:ext cx="2071702" cy="1588"/>
          </a:xfrm>
          <a:prstGeom prst="straightConnector1">
            <a:avLst/>
          </a:prstGeom>
          <a:noFill/>
          <a:ln w="38100" cap="flat">
            <a:solidFill>
              <a:srgbClr val="FFFF00"/>
            </a:solidFill>
            <a:prstDash val="solid"/>
            <a:miter lim="8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7" name="直接连接符 56"/>
          <p:cNvCxnSpPr>
            <a:stCxn id="51" idx="3"/>
          </p:cNvCxnSpPr>
          <p:nvPr/>
        </p:nvCxnSpPr>
        <p:spPr>
          <a:xfrm>
            <a:off x="7586671" y="1468526"/>
            <a:ext cx="1857388" cy="1576"/>
          </a:xfrm>
          <a:prstGeom prst="line">
            <a:avLst/>
          </a:prstGeom>
          <a:noFill/>
          <a:ln w="38100" cap="flat">
            <a:solidFill>
              <a:srgbClr val="FFFF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" name="直接箭头连接符 57"/>
          <p:cNvCxnSpPr/>
          <p:nvPr/>
        </p:nvCxnSpPr>
        <p:spPr>
          <a:xfrm rot="5400000">
            <a:off x="8908274" y="2005887"/>
            <a:ext cx="1071571" cy="1"/>
          </a:xfrm>
          <a:prstGeom prst="straightConnector1">
            <a:avLst/>
          </a:prstGeom>
          <a:noFill/>
          <a:ln w="38100" cap="flat">
            <a:solidFill>
              <a:srgbClr val="FFFF00"/>
            </a:solidFill>
            <a:prstDash val="solid"/>
            <a:miter lim="8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9" name="圆角矩形 58"/>
          <p:cNvSpPr/>
          <p:nvPr/>
        </p:nvSpPr>
        <p:spPr>
          <a:xfrm>
            <a:off x="2514573" y="2541672"/>
            <a:ext cx="1485923" cy="996980"/>
          </a:xfrm>
          <a:prstGeom prst="roundRect">
            <a:avLst>
              <a:gd name="adj" fmla="val 7209"/>
            </a:avLst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生产厂家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</p:txBody>
      </p:sp>
      <p:cxnSp>
        <p:nvCxnSpPr>
          <p:cNvPr id="60" name="直接箭头连接符 59"/>
          <p:cNvCxnSpPr/>
          <p:nvPr/>
        </p:nvCxnSpPr>
        <p:spPr>
          <a:xfrm rot="10800000" flipV="1">
            <a:off x="7586671" y="1755852"/>
            <a:ext cx="2286016" cy="1"/>
          </a:xfrm>
          <a:prstGeom prst="straightConnector1">
            <a:avLst/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直接连接符 60"/>
          <p:cNvCxnSpPr/>
          <p:nvPr/>
        </p:nvCxnSpPr>
        <p:spPr>
          <a:xfrm rot="5400000">
            <a:off x="9480572" y="2148763"/>
            <a:ext cx="785818" cy="1588"/>
          </a:xfrm>
          <a:prstGeom prst="line">
            <a:avLst/>
          </a:prstGeom>
          <a:noFill/>
          <a:ln w="38100" cap="flat">
            <a:solidFill>
              <a:schemeClr val="bg2">
                <a:lumMod val="20000"/>
                <a:lumOff val="8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直接箭头连接符 61"/>
          <p:cNvCxnSpPr/>
          <p:nvPr/>
        </p:nvCxnSpPr>
        <p:spPr>
          <a:xfrm>
            <a:off x="2014507" y="2897274"/>
            <a:ext cx="500066" cy="1588"/>
          </a:xfrm>
          <a:prstGeom prst="straightConnector1">
            <a:avLst/>
          </a:prstGeom>
          <a:noFill/>
          <a:ln w="38100" cap="flat">
            <a:solidFill>
              <a:srgbClr val="FFFF00"/>
            </a:solidFill>
            <a:prstDash val="solid"/>
            <a:miter lim="8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3" name="直接箭头连接符 62"/>
          <p:cNvCxnSpPr/>
          <p:nvPr/>
        </p:nvCxnSpPr>
        <p:spPr>
          <a:xfrm rot="10800000">
            <a:off x="2014507" y="3184614"/>
            <a:ext cx="500066" cy="1588"/>
          </a:xfrm>
          <a:prstGeom prst="straightConnector1">
            <a:avLst/>
          </a:prstGeom>
          <a:noFill/>
          <a:ln w="38100" cap="flat">
            <a:solidFill>
              <a:schemeClr val="bg2">
                <a:lumMod val="20000"/>
                <a:lumOff val="80000"/>
              </a:schemeClr>
            </a:solidFill>
            <a:prstDash val="solid"/>
            <a:miter lim="8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4" name="直接箭头连接符 63"/>
          <p:cNvCxnSpPr/>
          <p:nvPr/>
        </p:nvCxnSpPr>
        <p:spPr>
          <a:xfrm>
            <a:off x="10301315" y="2898862"/>
            <a:ext cx="500066" cy="1588"/>
          </a:xfrm>
          <a:prstGeom prst="straightConnector1">
            <a:avLst/>
          </a:prstGeom>
          <a:noFill/>
          <a:ln w="38100" cap="flat">
            <a:solidFill>
              <a:srgbClr val="FFFF00"/>
            </a:solidFill>
            <a:prstDash val="solid"/>
            <a:miter lim="8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5" name="直接箭头连接符 64"/>
          <p:cNvCxnSpPr/>
          <p:nvPr/>
        </p:nvCxnSpPr>
        <p:spPr>
          <a:xfrm rot="10800000">
            <a:off x="10301315" y="3184615"/>
            <a:ext cx="500066" cy="1588"/>
          </a:xfrm>
          <a:prstGeom prst="straightConnector1">
            <a:avLst/>
          </a:prstGeom>
          <a:noFill/>
          <a:ln w="38100" cap="flat">
            <a:solidFill>
              <a:schemeClr val="bg2">
                <a:lumMod val="20000"/>
                <a:lumOff val="80000"/>
              </a:schemeClr>
            </a:solidFill>
            <a:prstDash val="solid"/>
            <a:miter lim="800000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6" name="圆角矩形 65"/>
          <p:cNvSpPr/>
          <p:nvPr/>
        </p:nvSpPr>
        <p:spPr>
          <a:xfrm>
            <a:off x="5443531" y="4187898"/>
            <a:ext cx="2071702" cy="996980"/>
          </a:xfrm>
          <a:prstGeom prst="roundRect">
            <a:avLst>
              <a:gd name="adj" fmla="val 7209"/>
            </a:avLst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marL="0" marR="0" lvl="0" indent="0" algn="ctr" defTabSz="95059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  <a:sym typeface="Calibri" panose="020F0502020204030204"/>
              </a:rPr>
              <a:t>医疗器械</a:t>
            </a: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  <a:p>
            <a:pPr algn="ctr">
              <a:defRPr/>
            </a:pPr>
            <a:r>
              <a:rPr lang="zh-CN" altLang="en-US" sz="2000" b="1" dirty="0" smtClean="0">
                <a:latin typeface="Calibri" panose="020F0502020204030204"/>
                <a:ea typeface="宋体" panose="02010600030101010101" pitchFamily="2" charset="-122"/>
              </a:rPr>
              <a:t>代理商</a:t>
            </a:r>
            <a:r>
              <a:rPr lang="en-US" altLang="zh-CN" sz="2000" b="1" dirty="0" smtClean="0">
                <a:latin typeface="Calibri" panose="020F0502020204030204"/>
                <a:ea typeface="宋体" panose="02010600030101010101" pitchFamily="2" charset="-122"/>
              </a:rPr>
              <a:t>or</a:t>
            </a:r>
            <a:r>
              <a:rPr lang="zh-CN" altLang="en-US" sz="2000" b="1" dirty="0" smtClean="0">
                <a:latin typeface="Calibri" panose="020F0502020204030204"/>
                <a:ea typeface="宋体" panose="02010600030101010101" pitchFamily="2" charset="-122"/>
              </a:rPr>
              <a:t>代理商</a:t>
            </a:r>
            <a:r>
              <a:rPr lang="en-US" altLang="zh-CN" sz="2000" b="1" dirty="0" smtClean="0">
                <a:latin typeface="Calibri" panose="020F0502020204030204"/>
                <a:ea typeface="宋体" panose="02010600030101010101" pitchFamily="2" charset="-122"/>
              </a:rPr>
              <a:t>+</a:t>
            </a:r>
            <a:r>
              <a:rPr lang="zh-CN" altLang="en-US" sz="2000" b="1" dirty="0" smtClean="0">
                <a:latin typeface="Calibri" panose="020F0502020204030204"/>
                <a:ea typeface="宋体" panose="02010600030101010101" pitchFamily="2" charset="-122"/>
              </a:rPr>
              <a:t>商业平台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j-cs"/>
              <a:sym typeface="Calibri" panose="020F0502020204030204"/>
            </a:endParaRPr>
          </a:p>
        </p:txBody>
      </p:sp>
      <p:cxnSp>
        <p:nvCxnSpPr>
          <p:cNvPr id="67" name="直接连接符 66"/>
          <p:cNvCxnSpPr/>
          <p:nvPr/>
        </p:nvCxnSpPr>
        <p:spPr>
          <a:xfrm>
            <a:off x="728623" y="5917071"/>
            <a:ext cx="11358642" cy="1588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8" name="直接连接符 67"/>
          <p:cNvCxnSpPr/>
          <p:nvPr/>
        </p:nvCxnSpPr>
        <p:spPr>
          <a:xfrm rot="5400000">
            <a:off x="442871" y="5845633"/>
            <a:ext cx="571504" cy="1588"/>
          </a:xfrm>
          <a:prstGeom prst="line">
            <a:avLst/>
          </a:prstGeom>
          <a:noFill/>
          <a:ln w="25400" cap="flat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9" name="直接连接符 68"/>
          <p:cNvCxnSpPr/>
          <p:nvPr/>
        </p:nvCxnSpPr>
        <p:spPr>
          <a:xfrm rot="5400000">
            <a:off x="2299465" y="5844839"/>
            <a:ext cx="571504" cy="1588"/>
          </a:xfrm>
          <a:prstGeom prst="line">
            <a:avLst/>
          </a:prstGeom>
          <a:noFill/>
          <a:ln w="25400" cap="flat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0" name="直接连接符 69"/>
          <p:cNvCxnSpPr/>
          <p:nvPr/>
        </p:nvCxnSpPr>
        <p:spPr>
          <a:xfrm rot="5400000">
            <a:off x="7228686" y="5844839"/>
            <a:ext cx="571504" cy="1588"/>
          </a:xfrm>
          <a:prstGeom prst="line">
            <a:avLst/>
          </a:prstGeom>
          <a:noFill/>
          <a:ln w="25400" cap="flat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1" name="直接连接符 70"/>
          <p:cNvCxnSpPr/>
          <p:nvPr/>
        </p:nvCxnSpPr>
        <p:spPr>
          <a:xfrm rot="5400000">
            <a:off x="11800719" y="5844839"/>
            <a:ext cx="571504" cy="1588"/>
          </a:xfrm>
          <a:prstGeom prst="line">
            <a:avLst/>
          </a:prstGeom>
          <a:noFill/>
          <a:ln w="25400" cap="flat">
            <a:solidFill>
              <a:schemeClr val="tx2">
                <a:lumMod val="40000"/>
                <a:lumOff val="6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2" name="TextBox 71"/>
          <p:cNvSpPr txBox="1"/>
          <p:nvPr/>
        </p:nvSpPr>
        <p:spPr>
          <a:xfrm>
            <a:off x="1228689" y="5560675"/>
            <a:ext cx="78581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上   游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86275" y="5560675"/>
            <a:ext cx="78581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中   游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444059" y="5560675"/>
            <a:ext cx="78581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Medium"/>
                <a:ea typeface="微软雅黑" panose="020B0503020204020204" pitchFamily="34" charset="-122"/>
                <a:cs typeface="+mj-cs"/>
                <a:sym typeface="Calibri" panose="020F0502020204030204"/>
              </a:rPr>
              <a:t>下   游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cxnSp>
        <p:nvCxnSpPr>
          <p:cNvPr id="75" name="肘形连接符 2"/>
          <p:cNvCxnSpPr>
            <a:stCxn id="59" idx="2"/>
          </p:cNvCxnSpPr>
          <p:nvPr/>
        </p:nvCxnSpPr>
        <p:spPr>
          <a:xfrm rot="16200000" flipH="1">
            <a:off x="3844331" y="2951856"/>
            <a:ext cx="940966" cy="2114558"/>
          </a:xfrm>
          <a:prstGeom prst="bentConnector2">
            <a:avLst/>
          </a:prstGeom>
          <a:noFill/>
          <a:ln w="25400" cap="flat">
            <a:solidFill>
              <a:srgbClr val="FFFF00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6" name="肘形连接符 4"/>
          <p:cNvCxnSpPr>
            <a:endCxn id="50" idx="2"/>
          </p:cNvCxnSpPr>
          <p:nvPr/>
        </p:nvCxnSpPr>
        <p:spPr>
          <a:xfrm flipV="1">
            <a:off x="7513644" y="3538652"/>
            <a:ext cx="2037573" cy="940966"/>
          </a:xfrm>
          <a:prstGeom prst="bentConnector2">
            <a:avLst/>
          </a:prstGeom>
          <a:noFill/>
          <a:ln w="25400" cap="flat">
            <a:solidFill>
              <a:srgbClr val="FFFF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7" name="肘形连接符 76"/>
          <p:cNvCxnSpPr>
            <a:endCxn id="66" idx="3"/>
          </p:cNvCxnSpPr>
          <p:nvPr/>
        </p:nvCxnSpPr>
        <p:spPr>
          <a:xfrm rot="10800000" flipV="1">
            <a:off x="7515234" y="3571784"/>
            <a:ext cx="2321735" cy="1114603"/>
          </a:xfrm>
          <a:prstGeom prst="bentConnector3">
            <a:avLst>
              <a:gd name="adj1" fmla="val 83"/>
            </a:avLst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9" name="肘形连接符 78"/>
          <p:cNvCxnSpPr>
            <a:stCxn id="66" idx="1"/>
          </p:cNvCxnSpPr>
          <p:nvPr/>
        </p:nvCxnSpPr>
        <p:spPr>
          <a:xfrm rot="10800000">
            <a:off x="2906687" y="3569414"/>
            <a:ext cx="2536844" cy="1116975"/>
          </a:xfrm>
          <a:prstGeom prst="bentConnector3">
            <a:avLst>
              <a:gd name="adj1" fmla="val 99876"/>
            </a:avLst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0" name="肘形连接符 79"/>
          <p:cNvCxnSpPr/>
          <p:nvPr/>
        </p:nvCxnSpPr>
        <p:spPr>
          <a:xfrm rot="10800000" flipV="1">
            <a:off x="3586143" y="1755852"/>
            <a:ext cx="1785950" cy="785820"/>
          </a:xfrm>
          <a:prstGeom prst="bentConnector3">
            <a:avLst>
              <a:gd name="adj1" fmla="val 98818"/>
            </a:avLst>
          </a:prstGeom>
          <a:noFill/>
          <a:ln w="38100" cap="flat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1" name="直接箭头连接符 80"/>
          <p:cNvCxnSpPr>
            <a:stCxn id="48" idx="3"/>
            <a:endCxn id="50" idx="1"/>
          </p:cNvCxnSpPr>
          <p:nvPr/>
        </p:nvCxnSpPr>
        <p:spPr>
          <a:xfrm flipV="1">
            <a:off x="7443795" y="3040162"/>
            <a:ext cx="1285885" cy="3152"/>
          </a:xfrm>
          <a:prstGeom prst="straightConnector1">
            <a:avLst/>
          </a:prstGeom>
          <a:noFill/>
          <a:ln w="34925" cap="flat">
            <a:solidFill>
              <a:srgbClr val="7030A0"/>
            </a:solidFill>
            <a:prstDash val="dash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2" name="TextBox 43"/>
          <p:cNvSpPr txBox="1"/>
          <p:nvPr/>
        </p:nvSpPr>
        <p:spPr>
          <a:xfrm>
            <a:off x="7640182" y="2633857"/>
            <a:ext cx="110887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800" b="1" dirty="0" smtClean="0">
                <a:latin typeface="Franklin Gothic Medium"/>
                <a:ea typeface="微软雅黑" panose="020B0503020204020204" pitchFamily="34" charset="-122"/>
              </a:rPr>
              <a:t>关系维护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cxnSp>
        <p:nvCxnSpPr>
          <p:cNvPr id="83" name="直接箭头连接符 82"/>
          <p:cNvCxnSpPr/>
          <p:nvPr/>
        </p:nvCxnSpPr>
        <p:spPr>
          <a:xfrm flipV="1">
            <a:off x="6444803" y="1967016"/>
            <a:ext cx="0" cy="720080"/>
          </a:xfrm>
          <a:prstGeom prst="straightConnector1">
            <a:avLst/>
          </a:prstGeom>
          <a:noFill/>
          <a:ln w="25400" cap="flat">
            <a:solidFill>
              <a:srgbClr val="E2DEDC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4" name="TextBox 43"/>
          <p:cNvSpPr txBox="1"/>
          <p:nvPr/>
        </p:nvSpPr>
        <p:spPr>
          <a:xfrm>
            <a:off x="5924943" y="2105398"/>
            <a:ext cx="110887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800" b="1" dirty="0" smtClean="0">
                <a:latin typeface="Franklin Gothic Medium"/>
                <a:ea typeface="微软雅黑" panose="020B0503020204020204" pitchFamily="34" charset="-122"/>
              </a:rPr>
              <a:t>打保证金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cs typeface="+mj-cs"/>
              <a:sym typeface="Calibri" panose="020F0502020204030204"/>
            </a:endParaRPr>
          </a:p>
        </p:txBody>
      </p:sp>
      <p:sp>
        <p:nvSpPr>
          <p:cNvPr id="85" name="TextBox 43"/>
          <p:cNvSpPr txBox="1"/>
          <p:nvPr/>
        </p:nvSpPr>
        <p:spPr>
          <a:xfrm>
            <a:off x="7583301" y="4673454"/>
            <a:ext cx="260907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800" b="1" dirty="0" smtClean="0">
                <a:latin typeface="Franklin Gothic Medium"/>
                <a:ea typeface="微软雅黑" panose="020B0503020204020204" pitchFamily="34" charset="-122"/>
              </a:rPr>
              <a:t>回款有账期（医院压款）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sym typeface="Calibri" panose="020F0502020204030204"/>
            </a:endParaRPr>
          </a:p>
        </p:txBody>
      </p:sp>
      <p:sp>
        <p:nvSpPr>
          <p:cNvPr id="86" name="TextBox 43"/>
          <p:cNvSpPr txBox="1"/>
          <p:nvPr/>
        </p:nvSpPr>
        <p:spPr>
          <a:xfrm>
            <a:off x="3496512" y="4685341"/>
            <a:ext cx="1357191" cy="369330"/>
          </a:xfrm>
          <a:prstGeom prst="rect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800" b="1" dirty="0" smtClean="0">
                <a:latin typeface="Franklin Gothic Medium"/>
                <a:ea typeface="微软雅黑" panose="020B0503020204020204" pitchFamily="34" charset="-122"/>
              </a:rPr>
              <a:t>现结或预付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Medium"/>
              <a:ea typeface="微软雅黑" panose="020B0503020204020204" pitchFamily="34" charset="-122"/>
              <a:sym typeface="Calibri" panose="020F050202020403020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609"/>
          <p:cNvSpPr txBox="1"/>
          <p:nvPr/>
        </p:nvSpPr>
        <p:spPr>
          <a:xfrm>
            <a:off x="299995" y="208316"/>
            <a:ext cx="10509032" cy="654587"/>
          </a:xfrm>
          <a:prstGeom prst="rect">
            <a:avLst/>
          </a:prstGeom>
        </p:spPr>
        <p:txBody>
          <a:bodyPr/>
          <a:lstStyle>
            <a:lvl1pPr marL="0" marR="0" indent="0" algn="ctr" defTabSz="90551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565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n-ea"/>
                <a:cs typeface="+mn-cs"/>
                <a:sym typeface="Helvetica"/>
              </a:defRPr>
            </a:lvl1pPr>
            <a:lvl2pPr marL="0" marR="0" indent="0" algn="ctr" defTabSz="95059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95059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95059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95059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ctr" defTabSz="95059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ctr" defTabSz="95059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ctr" defTabSz="95059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ctr" defTabSz="95059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lvl="0" algn="l">
              <a:defRPr/>
            </a:pPr>
            <a:r>
              <a:rPr lang="zh-CN" altLang="en-US" sz="3200" dirty="0" smtClean="0">
                <a:solidFill>
                  <a:schemeClr val="tx1"/>
                </a:solidFill>
              </a:rPr>
              <a:t>医伴金服</a:t>
            </a:r>
            <a:r>
              <a:rPr lang="en-US" altLang="zh-CN" sz="3200" dirty="0" smtClean="0">
                <a:solidFill>
                  <a:schemeClr val="tx1"/>
                </a:solidFill>
              </a:rPr>
              <a:t>--</a:t>
            </a:r>
            <a:r>
              <a:rPr lang="zh-CN" altLang="en-US" sz="3200" dirty="0" smtClean="0">
                <a:solidFill>
                  <a:schemeClr val="tx1"/>
                </a:solidFill>
              </a:rPr>
              <a:t>国内</a:t>
            </a:r>
            <a:r>
              <a:rPr lang="zh-CN" altLang="en-US" sz="3200" dirty="0">
                <a:solidFill>
                  <a:schemeClr val="tx1"/>
                </a:solidFill>
              </a:rPr>
              <a:t>领先的</a:t>
            </a:r>
            <a:r>
              <a:rPr lang="zh-CN" altLang="en-US" sz="3200" dirty="0" smtClean="0">
                <a:solidFill>
                  <a:schemeClr val="tx1"/>
                </a:solidFill>
              </a:rPr>
              <a:t>医疗全产业链金融专家</a:t>
            </a:r>
            <a:endParaRPr kumimoji="0" lang="zh-CN" altLang="en-US" sz="3565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Helvetica"/>
            </a:endParaRPr>
          </a:p>
        </p:txBody>
      </p:sp>
      <p:sp>
        <p:nvSpPr>
          <p:cNvPr id="22" name="Shape 718"/>
          <p:cNvSpPr/>
          <p:nvPr/>
        </p:nvSpPr>
        <p:spPr>
          <a:xfrm>
            <a:off x="1583144" y="4162001"/>
            <a:ext cx="8775510" cy="142192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spAutoFit/>
          </a:bodyPr>
          <a:lstStyle>
            <a:lvl1pPr>
              <a:lnSpc>
                <a:spcPct val="12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/>
            </a:pPr>
            <a:r>
              <a:rPr lang="zh-CN" altLang="en-US" sz="2000" dirty="0" smtClean="0">
                <a:latin typeface="微软雅黑" panose="020B0503020204020204" pitchFamily="34" charset="-122"/>
              </a:rPr>
              <a:t>医伴金</a:t>
            </a:r>
            <a:r>
              <a:rPr lang="zh-CN" altLang="en-US" sz="2000" dirty="0" smtClean="0">
                <a:latin typeface="微软雅黑" panose="020B0503020204020204" pitchFamily="34" charset="-122"/>
              </a:rPr>
              <a:t>服成立两年以来，已经与</a:t>
            </a:r>
            <a:r>
              <a:rPr lang="en-US" altLang="zh-CN" sz="2400" b="1" dirty="0" smtClean="0">
                <a:latin typeface="微软雅黑" panose="020B0503020204020204" pitchFamily="34" charset="-122"/>
              </a:rPr>
              <a:t>3</a:t>
            </a:r>
            <a:r>
              <a:rPr lang="en-US" altLang="zh-CN" sz="2400" b="1" dirty="0" smtClean="0">
                <a:latin typeface="微软雅黑" panose="020B0503020204020204" pitchFamily="34" charset="-122"/>
              </a:rPr>
              <a:t>00</a:t>
            </a:r>
            <a:r>
              <a:rPr lang="zh-CN" altLang="en-US" sz="2400" b="1" dirty="0">
                <a:latin typeface="微软雅黑" panose="020B0503020204020204" pitchFamily="34" charset="-122"/>
              </a:rPr>
              <a:t>家以上医院</a:t>
            </a:r>
            <a:r>
              <a:rPr lang="zh-CN" altLang="en-US" sz="2400" b="1" dirty="0" smtClean="0">
                <a:latin typeface="微软雅黑" panose="020B0503020204020204" pitchFamily="34" charset="-122"/>
              </a:rPr>
              <a:t>、</a:t>
            </a:r>
            <a:r>
              <a:rPr lang="en-US" altLang="zh-CN" sz="2400" b="1" dirty="0" smtClean="0">
                <a:latin typeface="微软雅黑" panose="020B0503020204020204" pitchFamily="34" charset="-122"/>
              </a:rPr>
              <a:t>500</a:t>
            </a:r>
            <a:r>
              <a:rPr lang="zh-CN" altLang="en-US" sz="2400" b="1" dirty="0" smtClean="0">
                <a:latin typeface="微软雅黑" panose="020B0503020204020204" pitchFamily="34" charset="-122"/>
              </a:rPr>
              <a:t>家医</a:t>
            </a:r>
            <a:r>
              <a:rPr lang="zh-CN" altLang="en-US" sz="2400" b="1" dirty="0">
                <a:latin typeface="微软雅黑" panose="020B0503020204020204" pitchFamily="34" charset="-122"/>
              </a:rPr>
              <a:t>械厂家</a:t>
            </a:r>
            <a:r>
              <a:rPr lang="zh-CN" altLang="en-US" sz="2400" b="1" dirty="0" smtClean="0">
                <a:latin typeface="微软雅黑" panose="020B0503020204020204" pitchFamily="34" charset="-122"/>
              </a:rPr>
              <a:t>、</a:t>
            </a:r>
            <a:endParaRPr lang="en-US" altLang="zh-CN" sz="2400" b="1" dirty="0" smtClean="0">
              <a:latin typeface="微软雅黑" panose="020B0503020204020204" pitchFamily="34" charset="-122"/>
            </a:endParaRPr>
          </a:p>
          <a:p>
            <a:pPr lvl="0">
              <a:defRPr/>
            </a:pPr>
            <a:r>
              <a:rPr lang="en-US" altLang="zh-CN" sz="2400" b="1" dirty="0" smtClean="0">
                <a:latin typeface="微软雅黑" panose="020B0503020204020204" pitchFamily="34" charset="-122"/>
              </a:rPr>
              <a:t>8000</a:t>
            </a:r>
            <a:r>
              <a:rPr lang="zh-CN" altLang="en-US" sz="2400" b="1" dirty="0">
                <a:latin typeface="微软雅黑" panose="020B0503020204020204" pitchFamily="34" charset="-122"/>
              </a:rPr>
              <a:t>家代理商</a:t>
            </a:r>
            <a:r>
              <a:rPr lang="zh-CN" altLang="en-US" sz="2400" b="1" dirty="0" smtClean="0">
                <a:latin typeface="微软雅黑" panose="020B0503020204020204" pitchFamily="34" charset="-122"/>
              </a:rPr>
              <a:t>、两万</a:t>
            </a:r>
            <a:r>
              <a:rPr lang="zh-CN" altLang="en-US" sz="2400" b="1" dirty="0">
                <a:latin typeface="微软雅黑" panose="020B0503020204020204" pitchFamily="34" charset="-122"/>
              </a:rPr>
              <a:t>家药店诊所</a:t>
            </a:r>
            <a:r>
              <a:rPr lang="zh-CN" altLang="en-US" sz="2400" dirty="0" smtClean="0">
                <a:latin typeface="微软雅黑" panose="020B0503020204020204" pitchFamily="34" charset="-122"/>
              </a:rPr>
              <a:t>建立了业务</a:t>
            </a:r>
            <a:r>
              <a:rPr lang="zh-CN" altLang="en-US" sz="2400" dirty="0">
                <a:latin typeface="微软雅黑" panose="020B0503020204020204" pitchFamily="34" charset="-122"/>
              </a:rPr>
              <a:t>合作</a:t>
            </a:r>
            <a:r>
              <a:rPr lang="zh-CN" altLang="en-US" sz="2400" dirty="0" smtClean="0">
                <a:latin typeface="微软雅黑" panose="020B0503020204020204" pitchFamily="34" charset="-122"/>
              </a:rPr>
              <a:t>关系，累计发放贷款</a:t>
            </a:r>
            <a:r>
              <a:rPr lang="en-US" altLang="zh-CN" sz="2400" dirty="0" smtClean="0">
                <a:latin typeface="微软雅黑" panose="020B0503020204020204" pitchFamily="34" charset="-122"/>
              </a:rPr>
              <a:t>30</a:t>
            </a:r>
            <a:r>
              <a:rPr lang="zh-CN" altLang="en-US" sz="2400" dirty="0" smtClean="0">
                <a:latin typeface="微软雅黑" panose="020B0503020204020204" pitchFamily="34" charset="-122"/>
              </a:rPr>
              <a:t>亿元。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Helvetica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842448" y="1003903"/>
            <a:ext cx="8420668" cy="2543308"/>
            <a:chOff x="2243167" y="1345174"/>
            <a:chExt cx="6937940" cy="2543308"/>
          </a:xfrm>
        </p:grpSpPr>
        <p:grpSp>
          <p:nvGrpSpPr>
            <p:cNvPr id="24" name="组合 5"/>
            <p:cNvGrpSpPr/>
            <p:nvPr/>
          </p:nvGrpSpPr>
          <p:grpSpPr>
            <a:xfrm>
              <a:off x="2243167" y="2160290"/>
              <a:ext cx="767396" cy="1728192"/>
              <a:chOff x="1348897" y="1969612"/>
              <a:chExt cx="767396" cy="1728192"/>
            </a:xfrm>
          </p:grpSpPr>
          <p:sp>
            <p:nvSpPr>
              <p:cNvPr id="48" name="圆角矩形 2"/>
              <p:cNvSpPr/>
              <p:nvPr/>
            </p:nvSpPr>
            <p:spPr>
              <a:xfrm>
                <a:off x="1348897" y="1969612"/>
                <a:ext cx="767396" cy="1728192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>
                <a:solidFill>
                  <a:schemeClr val="bg1">
                    <a:lumMod val="10000"/>
                    <a:lumOff val="90000"/>
                  </a:schemeClr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49" name="文本框 3"/>
              <p:cNvSpPr txBox="1"/>
              <p:nvPr/>
            </p:nvSpPr>
            <p:spPr>
              <a:xfrm>
                <a:off x="1501763" y="2146432"/>
                <a:ext cx="461663" cy="132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eaVert" wrap="non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kumimoji="0" lang="zh-CN" altLang="en-US" sz="2400" b="0" i="0" u="none" strike="noStrike" cap="none" spc="0" normalizeH="0" baseline="0" dirty="0" smtClean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与石保理</a:t>
                </a:r>
                <a:endParaRPr kumimoji="0" lang="zh-CN" altLang="en-US" sz="24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</p:grpSp>
        <p:grpSp>
          <p:nvGrpSpPr>
            <p:cNvPr id="25" name="组合 6"/>
            <p:cNvGrpSpPr/>
            <p:nvPr/>
          </p:nvGrpSpPr>
          <p:grpSpPr>
            <a:xfrm>
              <a:off x="4572595" y="1345174"/>
              <a:ext cx="2143140" cy="504056"/>
              <a:chOff x="4886689" y="1345174"/>
              <a:chExt cx="2143140" cy="504056"/>
            </a:xfrm>
          </p:grpSpPr>
          <p:sp>
            <p:nvSpPr>
              <p:cNvPr id="46" name="圆角矩形 1"/>
              <p:cNvSpPr/>
              <p:nvPr/>
            </p:nvSpPr>
            <p:spPr>
              <a:xfrm>
                <a:off x="4886689" y="1345174"/>
                <a:ext cx="2143140" cy="50405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>
                <a:solidFill>
                  <a:schemeClr val="bg1">
                    <a:lumMod val="10000"/>
                    <a:lumOff val="90000"/>
                  </a:schemeClr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47" name="文本框 4"/>
              <p:cNvSpPr txBox="1"/>
              <p:nvPr/>
            </p:nvSpPr>
            <p:spPr>
              <a:xfrm>
                <a:off x="5296540" y="1372547"/>
                <a:ext cx="1323437" cy="46166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kumimoji="0" lang="zh-CN" altLang="en-US" sz="2400" b="0" i="0" u="none" strike="noStrike" cap="none" spc="0" normalizeH="0" baseline="0" dirty="0" smtClean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医伴金服</a:t>
                </a:r>
                <a:endParaRPr kumimoji="0" lang="zh-CN" altLang="en-US" sz="24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</p:grpSp>
        <p:grpSp>
          <p:nvGrpSpPr>
            <p:cNvPr id="26" name="组合 32"/>
            <p:cNvGrpSpPr/>
            <p:nvPr/>
          </p:nvGrpSpPr>
          <p:grpSpPr>
            <a:xfrm>
              <a:off x="8413711" y="2154818"/>
              <a:ext cx="767396" cy="1728192"/>
              <a:chOff x="1348897" y="1969612"/>
              <a:chExt cx="767396" cy="1728192"/>
            </a:xfrm>
          </p:grpSpPr>
          <p:sp>
            <p:nvSpPr>
              <p:cNvPr id="44" name="圆角矩形 43"/>
              <p:cNvSpPr/>
              <p:nvPr/>
            </p:nvSpPr>
            <p:spPr>
              <a:xfrm>
                <a:off x="1348897" y="1969612"/>
                <a:ext cx="767396" cy="1728192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>
                <a:solidFill>
                  <a:schemeClr val="bg1">
                    <a:lumMod val="10000"/>
                    <a:lumOff val="90000"/>
                  </a:schemeClr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solidFill>
                    <a:srgbClr val="E5D4C2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45" name="文本框 34"/>
              <p:cNvSpPr txBox="1"/>
              <p:nvPr/>
            </p:nvSpPr>
            <p:spPr>
              <a:xfrm>
                <a:off x="1501763" y="2146432"/>
                <a:ext cx="461663" cy="132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eaVert" wrap="non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kumimoji="0" lang="zh-CN" altLang="en-US" sz="2400" b="0" i="0" u="none" strike="noStrike" cap="none" spc="0" normalizeH="0" baseline="0" dirty="0" smtClean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医伴健康</a:t>
                </a:r>
                <a:endParaRPr kumimoji="0" lang="zh-CN" altLang="en-US" sz="24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</p:grpSp>
        <p:grpSp>
          <p:nvGrpSpPr>
            <p:cNvPr id="27" name="组合 35"/>
            <p:cNvGrpSpPr/>
            <p:nvPr/>
          </p:nvGrpSpPr>
          <p:grpSpPr>
            <a:xfrm>
              <a:off x="3426310" y="2154818"/>
              <a:ext cx="767396" cy="1728192"/>
              <a:chOff x="1348897" y="1897604"/>
              <a:chExt cx="767396" cy="1728192"/>
            </a:xfrm>
          </p:grpSpPr>
          <p:sp>
            <p:nvSpPr>
              <p:cNvPr id="42" name="圆角矩形 41"/>
              <p:cNvSpPr/>
              <p:nvPr/>
            </p:nvSpPr>
            <p:spPr>
              <a:xfrm>
                <a:off x="1348897" y="1897604"/>
                <a:ext cx="767396" cy="1728192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>
                <a:solidFill>
                  <a:schemeClr val="bg1">
                    <a:lumMod val="10000"/>
                    <a:lumOff val="90000"/>
                  </a:schemeClr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43" name="文本框 37"/>
              <p:cNvSpPr txBox="1"/>
              <p:nvPr/>
            </p:nvSpPr>
            <p:spPr>
              <a:xfrm>
                <a:off x="1501763" y="2146432"/>
                <a:ext cx="461663" cy="132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eaVert" wrap="non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kumimoji="0" lang="zh-CN" altLang="en-US" sz="2400" b="0" i="0" u="none" strike="noStrike" cap="none" spc="0" normalizeH="0" baseline="0" dirty="0" smtClean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万财金融</a:t>
                </a:r>
                <a:endParaRPr kumimoji="0" lang="zh-CN" altLang="en-US" sz="24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</p:grpSp>
        <p:grpSp>
          <p:nvGrpSpPr>
            <p:cNvPr id="28" name="组合 38"/>
            <p:cNvGrpSpPr/>
            <p:nvPr/>
          </p:nvGrpSpPr>
          <p:grpSpPr>
            <a:xfrm>
              <a:off x="4637345" y="2154818"/>
              <a:ext cx="767396" cy="1728192"/>
              <a:chOff x="1348897" y="1969612"/>
              <a:chExt cx="767396" cy="1728192"/>
            </a:xfrm>
          </p:grpSpPr>
          <p:sp>
            <p:nvSpPr>
              <p:cNvPr id="40" name="圆角矩形 39"/>
              <p:cNvSpPr/>
              <p:nvPr/>
            </p:nvSpPr>
            <p:spPr>
              <a:xfrm>
                <a:off x="1348897" y="1969612"/>
                <a:ext cx="767396" cy="1728192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>
                <a:solidFill>
                  <a:schemeClr val="bg1">
                    <a:lumMod val="10000"/>
                    <a:lumOff val="90000"/>
                  </a:schemeClr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solidFill>
                    <a:srgbClr val="E5D4C2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1501763" y="2160118"/>
                <a:ext cx="461663" cy="132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eaVert" wrap="non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kumimoji="0" lang="zh-CN" altLang="en-US" sz="2400" b="0" i="0" u="none" strike="noStrike" cap="none" spc="0" normalizeH="0" baseline="0" dirty="0" smtClean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杰丰投资</a:t>
                </a:r>
                <a:endParaRPr kumimoji="0" lang="zh-CN" altLang="en-US" sz="24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</p:grpSp>
        <p:grpSp>
          <p:nvGrpSpPr>
            <p:cNvPr id="29" name="组合 41"/>
            <p:cNvGrpSpPr/>
            <p:nvPr/>
          </p:nvGrpSpPr>
          <p:grpSpPr>
            <a:xfrm>
              <a:off x="5844679" y="2154818"/>
              <a:ext cx="767396" cy="1721040"/>
              <a:chOff x="1348897" y="1969612"/>
              <a:chExt cx="767396" cy="1728192"/>
            </a:xfrm>
          </p:grpSpPr>
          <p:sp>
            <p:nvSpPr>
              <p:cNvPr id="38" name="圆角矩形 37"/>
              <p:cNvSpPr/>
              <p:nvPr/>
            </p:nvSpPr>
            <p:spPr>
              <a:xfrm>
                <a:off x="1348897" y="1969612"/>
                <a:ext cx="767396" cy="1728192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>
                <a:solidFill>
                  <a:schemeClr val="bg1">
                    <a:lumMod val="10000"/>
                    <a:lumOff val="90000"/>
                  </a:schemeClr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solidFill>
                    <a:srgbClr val="E5D4C2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39" name="文本框 43"/>
              <p:cNvSpPr txBox="1"/>
              <p:nvPr/>
            </p:nvSpPr>
            <p:spPr>
              <a:xfrm>
                <a:off x="1501763" y="2146431"/>
                <a:ext cx="461663" cy="13289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eaVert" wrap="non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kumimoji="0" lang="zh-CN" altLang="en-US" sz="2400" b="0" i="0" u="none" strike="noStrike" cap="none" spc="0" normalizeH="0" baseline="0" dirty="0" smtClean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数独家信</a:t>
                </a:r>
                <a:endParaRPr kumimoji="0" lang="zh-CN" altLang="en-US" sz="24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</p:grpSp>
        <p:grpSp>
          <p:nvGrpSpPr>
            <p:cNvPr id="30" name="组合 44"/>
            <p:cNvGrpSpPr/>
            <p:nvPr/>
          </p:nvGrpSpPr>
          <p:grpSpPr>
            <a:xfrm>
              <a:off x="7098844" y="2154818"/>
              <a:ext cx="767396" cy="1728192"/>
              <a:chOff x="1348897" y="1969612"/>
              <a:chExt cx="767396" cy="1728192"/>
            </a:xfrm>
          </p:grpSpPr>
          <p:sp>
            <p:nvSpPr>
              <p:cNvPr id="36" name="圆角矩形 35"/>
              <p:cNvSpPr/>
              <p:nvPr/>
            </p:nvSpPr>
            <p:spPr>
              <a:xfrm>
                <a:off x="1348897" y="1969612"/>
                <a:ext cx="767396" cy="1728192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>
                <a:solidFill>
                  <a:schemeClr val="bg1">
                    <a:lumMod val="10000"/>
                    <a:lumOff val="90000"/>
                  </a:schemeClr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 dirty="0">
                  <a:ln>
                    <a:noFill/>
                  </a:ln>
                  <a:solidFill>
                    <a:srgbClr val="E5D4C2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  <p:sp>
            <p:nvSpPr>
              <p:cNvPr id="37" name="文本框 46"/>
              <p:cNvSpPr txBox="1"/>
              <p:nvPr/>
            </p:nvSpPr>
            <p:spPr>
              <a:xfrm>
                <a:off x="1501763" y="2146432"/>
                <a:ext cx="461663" cy="132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eaVert" wrap="non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kumimoji="0" lang="zh-CN" altLang="en-US" sz="2400" b="0" i="0" u="none" strike="noStrike" cap="none" spc="0" normalizeH="0" baseline="0" dirty="0" smtClean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 panose="020F0502020204030204"/>
                  </a:rPr>
                  <a:t>中涛租赁</a:t>
                </a:r>
                <a:endParaRPr kumimoji="0" lang="zh-CN" altLang="en-US" sz="2400" b="0" i="0" u="none" strike="noStrike" cap="none" spc="0" normalizeH="0" baseline="0" dirty="0">
                  <a:ln>
                    <a:noFill/>
                  </a:ln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endParaRPr>
              </a:p>
            </p:txBody>
          </p:sp>
        </p:grpSp>
        <p:cxnSp>
          <p:nvCxnSpPr>
            <p:cNvPr id="31" name="肘形连接符 30"/>
            <p:cNvCxnSpPr>
              <a:stCxn id="46" idx="0"/>
              <a:endCxn id="35" idx="2"/>
            </p:cNvCxnSpPr>
            <p:nvPr/>
          </p:nvCxnSpPr>
          <p:spPr>
            <a:xfrm rot="5400000" flipH="1" flipV="1">
              <a:off x="3979985" y="496110"/>
              <a:ext cx="311060" cy="3017300"/>
            </a:xfrm>
            <a:prstGeom prst="bentConnector3">
              <a:avLst/>
            </a:prstGeom>
            <a:noFill/>
            <a:ln w="12700" cap="flat">
              <a:solidFill>
                <a:schemeClr val="bg1">
                  <a:lumMod val="10000"/>
                  <a:lumOff val="9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2" name="肘形连接符 31"/>
            <p:cNvCxnSpPr>
              <a:stCxn id="42" idx="0"/>
              <a:endCxn id="35" idx="2"/>
            </p:cNvCxnSpPr>
            <p:nvPr/>
          </p:nvCxnSpPr>
          <p:spPr>
            <a:xfrm rot="5400000" flipH="1" flipV="1">
              <a:off x="4574292" y="1084946"/>
              <a:ext cx="305588" cy="1834157"/>
            </a:xfrm>
            <a:prstGeom prst="bentConnector3">
              <a:avLst/>
            </a:prstGeom>
            <a:noFill/>
            <a:ln w="12700" cap="flat">
              <a:solidFill>
                <a:schemeClr val="bg1">
                  <a:lumMod val="10000"/>
                  <a:lumOff val="9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3" name="肘形连接符 16"/>
            <p:cNvCxnSpPr>
              <a:stCxn id="38" idx="0"/>
            </p:cNvCxnSpPr>
            <p:nvPr/>
          </p:nvCxnSpPr>
          <p:spPr>
            <a:xfrm rot="16200000" flipV="1">
              <a:off x="5921156" y="1847597"/>
              <a:ext cx="152794" cy="461648"/>
            </a:xfrm>
            <a:prstGeom prst="bentConnector2">
              <a:avLst/>
            </a:prstGeom>
            <a:noFill/>
            <a:ln w="12700" cap="flat">
              <a:solidFill>
                <a:schemeClr val="bg1">
                  <a:lumMod val="10000"/>
                  <a:lumOff val="9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4" name="肘形连接符 18"/>
            <p:cNvCxnSpPr>
              <a:stCxn id="36" idx="0"/>
            </p:cNvCxnSpPr>
            <p:nvPr/>
          </p:nvCxnSpPr>
          <p:spPr>
            <a:xfrm rot="16200000" flipV="1">
              <a:off x="6759337" y="1431613"/>
              <a:ext cx="155504" cy="1290906"/>
            </a:xfrm>
            <a:prstGeom prst="bentConnector2">
              <a:avLst/>
            </a:prstGeom>
            <a:noFill/>
            <a:ln w="12700" cap="flat">
              <a:solidFill>
                <a:schemeClr val="bg1">
                  <a:lumMod val="10000"/>
                  <a:lumOff val="9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5" name="肘形连接符 26"/>
            <p:cNvCxnSpPr>
              <a:stCxn id="44" idx="0"/>
            </p:cNvCxnSpPr>
            <p:nvPr/>
          </p:nvCxnSpPr>
          <p:spPr>
            <a:xfrm rot="16200000" flipV="1">
              <a:off x="8060719" y="1418128"/>
              <a:ext cx="155504" cy="1317876"/>
            </a:xfrm>
            <a:prstGeom prst="bentConnector2">
              <a:avLst/>
            </a:prstGeom>
            <a:noFill/>
            <a:ln w="12700" cap="flat">
              <a:solidFill>
                <a:schemeClr val="bg1">
                  <a:lumMod val="10000"/>
                  <a:lumOff val="9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222700" y="1427102"/>
            <a:ext cx="4170673" cy="3472440"/>
            <a:chOff x="3895154" y="1495345"/>
            <a:chExt cx="4552950" cy="3838575"/>
          </a:xfrm>
        </p:grpSpPr>
        <p:sp>
          <p:nvSpPr>
            <p:cNvPr id="3" name="Freeform 2"/>
            <p:cNvSpPr/>
            <p:nvPr/>
          </p:nvSpPr>
          <p:spPr bwMode="gray">
            <a:xfrm flipH="1">
              <a:off x="3895154" y="1495345"/>
              <a:ext cx="2220912" cy="1858962"/>
            </a:xfrm>
            <a:custGeom>
              <a:avLst/>
              <a:gdLst>
                <a:gd name="T0" fmla="*/ 518042 w 1299"/>
                <a:gd name="T1" fmla="*/ 1858962 h 1008"/>
                <a:gd name="T2" fmla="*/ 2220912 w 1299"/>
                <a:gd name="T3" fmla="*/ 1858962 h 1008"/>
                <a:gd name="T4" fmla="*/ 2215783 w 1299"/>
                <a:gd name="T5" fmla="*/ 580926 h 1008"/>
                <a:gd name="T6" fmla="*/ 1610546 w 1299"/>
                <a:gd name="T7" fmla="*/ 0 h 1008"/>
                <a:gd name="T8" fmla="*/ 5129 w 1299"/>
                <a:gd name="T9" fmla="*/ 0 h 1008"/>
                <a:gd name="T10" fmla="*/ 0 w 1299"/>
                <a:gd name="T11" fmla="*/ 1333363 h 1008"/>
                <a:gd name="T12" fmla="*/ 518042 w 1299"/>
                <a:gd name="T13" fmla="*/ 1858962 h 10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99"/>
                <a:gd name="T22" fmla="*/ 0 h 1008"/>
                <a:gd name="T23" fmla="*/ 1299 w 1299"/>
                <a:gd name="T24" fmla="*/ 1008 h 10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99" h="1008">
                  <a:moveTo>
                    <a:pt x="303" y="1008"/>
                  </a:moveTo>
                  <a:cubicBezTo>
                    <a:pt x="801" y="1008"/>
                    <a:pt x="1299" y="1008"/>
                    <a:pt x="1299" y="1008"/>
                  </a:cubicBezTo>
                  <a:cubicBezTo>
                    <a:pt x="1299" y="1008"/>
                    <a:pt x="1297" y="661"/>
                    <a:pt x="1296" y="315"/>
                  </a:cubicBezTo>
                  <a:cubicBezTo>
                    <a:pt x="1290" y="150"/>
                    <a:pt x="1161" y="0"/>
                    <a:pt x="942" y="0"/>
                  </a:cubicBezTo>
                  <a:cubicBezTo>
                    <a:pt x="472" y="0"/>
                    <a:pt x="3" y="0"/>
                    <a:pt x="3" y="0"/>
                  </a:cubicBezTo>
                  <a:cubicBezTo>
                    <a:pt x="3" y="0"/>
                    <a:pt x="1" y="361"/>
                    <a:pt x="0" y="723"/>
                  </a:cubicBezTo>
                  <a:cubicBezTo>
                    <a:pt x="0" y="915"/>
                    <a:pt x="144" y="1002"/>
                    <a:pt x="303" y="1008"/>
                  </a:cubicBezTo>
                  <a:close/>
                </a:path>
              </a:pathLst>
            </a:custGeom>
            <a:solidFill>
              <a:srgbClr val="DB91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" name="Freeform 3"/>
            <p:cNvSpPr/>
            <p:nvPr/>
          </p:nvSpPr>
          <p:spPr bwMode="ltGray">
            <a:xfrm>
              <a:off x="6228779" y="1495345"/>
              <a:ext cx="2219325" cy="1858962"/>
            </a:xfrm>
            <a:custGeom>
              <a:avLst/>
              <a:gdLst>
                <a:gd name="T0" fmla="*/ 517672 w 1299"/>
                <a:gd name="T1" fmla="*/ 1858962 h 1008"/>
                <a:gd name="T2" fmla="*/ 2219325 w 1299"/>
                <a:gd name="T3" fmla="*/ 1858962 h 1008"/>
                <a:gd name="T4" fmla="*/ 2214200 w 1299"/>
                <a:gd name="T5" fmla="*/ 580926 h 1008"/>
                <a:gd name="T6" fmla="*/ 1609395 w 1299"/>
                <a:gd name="T7" fmla="*/ 0 h 1008"/>
                <a:gd name="T8" fmla="*/ 5125 w 1299"/>
                <a:gd name="T9" fmla="*/ 0 h 1008"/>
                <a:gd name="T10" fmla="*/ 0 w 1299"/>
                <a:gd name="T11" fmla="*/ 1333363 h 1008"/>
                <a:gd name="T12" fmla="*/ 517672 w 1299"/>
                <a:gd name="T13" fmla="*/ 1858962 h 10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99"/>
                <a:gd name="T22" fmla="*/ 0 h 1008"/>
                <a:gd name="T23" fmla="*/ 1299 w 1299"/>
                <a:gd name="T24" fmla="*/ 1008 h 10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99" h="1008">
                  <a:moveTo>
                    <a:pt x="303" y="1008"/>
                  </a:moveTo>
                  <a:cubicBezTo>
                    <a:pt x="801" y="1008"/>
                    <a:pt x="1299" y="1008"/>
                    <a:pt x="1299" y="1008"/>
                  </a:cubicBezTo>
                  <a:cubicBezTo>
                    <a:pt x="1299" y="1008"/>
                    <a:pt x="1297" y="661"/>
                    <a:pt x="1296" y="315"/>
                  </a:cubicBezTo>
                  <a:cubicBezTo>
                    <a:pt x="1290" y="150"/>
                    <a:pt x="1161" y="0"/>
                    <a:pt x="942" y="0"/>
                  </a:cubicBezTo>
                  <a:cubicBezTo>
                    <a:pt x="472" y="0"/>
                    <a:pt x="3" y="0"/>
                    <a:pt x="3" y="0"/>
                  </a:cubicBezTo>
                  <a:cubicBezTo>
                    <a:pt x="3" y="0"/>
                    <a:pt x="1" y="361"/>
                    <a:pt x="0" y="723"/>
                  </a:cubicBezTo>
                  <a:cubicBezTo>
                    <a:pt x="0" y="915"/>
                    <a:pt x="144" y="1002"/>
                    <a:pt x="303" y="1008"/>
                  </a:cubicBezTo>
                  <a:close/>
                </a:path>
              </a:pathLst>
            </a:custGeom>
            <a:solidFill>
              <a:srgbClr val="E15D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" name="Freeform 4"/>
            <p:cNvSpPr/>
            <p:nvPr/>
          </p:nvSpPr>
          <p:spPr bwMode="ltGray">
            <a:xfrm>
              <a:off x="3895154" y="3476545"/>
              <a:ext cx="2220912" cy="1857375"/>
            </a:xfrm>
            <a:custGeom>
              <a:avLst/>
              <a:gdLst>
                <a:gd name="T0" fmla="*/ 518042 w 1299"/>
                <a:gd name="T1" fmla="*/ 1857375 h 1008"/>
                <a:gd name="T2" fmla="*/ 2220912 w 1299"/>
                <a:gd name="T3" fmla="*/ 1857375 h 1008"/>
                <a:gd name="T4" fmla="*/ 2215783 w 1299"/>
                <a:gd name="T5" fmla="*/ 580430 h 1008"/>
                <a:gd name="T6" fmla="*/ 1610546 w 1299"/>
                <a:gd name="T7" fmla="*/ 0 h 1008"/>
                <a:gd name="T8" fmla="*/ 5129 w 1299"/>
                <a:gd name="T9" fmla="*/ 0 h 1008"/>
                <a:gd name="T10" fmla="*/ 0 w 1299"/>
                <a:gd name="T11" fmla="*/ 1332224 h 1008"/>
                <a:gd name="T12" fmla="*/ 518042 w 1299"/>
                <a:gd name="T13" fmla="*/ 1857375 h 10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99"/>
                <a:gd name="T22" fmla="*/ 0 h 1008"/>
                <a:gd name="T23" fmla="*/ 1299 w 1299"/>
                <a:gd name="T24" fmla="*/ 1008 h 10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99" h="1008">
                  <a:moveTo>
                    <a:pt x="303" y="1008"/>
                  </a:moveTo>
                  <a:cubicBezTo>
                    <a:pt x="801" y="1008"/>
                    <a:pt x="1299" y="1008"/>
                    <a:pt x="1299" y="1008"/>
                  </a:cubicBezTo>
                  <a:cubicBezTo>
                    <a:pt x="1299" y="1008"/>
                    <a:pt x="1297" y="661"/>
                    <a:pt x="1296" y="315"/>
                  </a:cubicBezTo>
                  <a:cubicBezTo>
                    <a:pt x="1290" y="150"/>
                    <a:pt x="1161" y="0"/>
                    <a:pt x="942" y="0"/>
                  </a:cubicBezTo>
                  <a:cubicBezTo>
                    <a:pt x="472" y="0"/>
                    <a:pt x="3" y="0"/>
                    <a:pt x="3" y="0"/>
                  </a:cubicBezTo>
                  <a:cubicBezTo>
                    <a:pt x="3" y="0"/>
                    <a:pt x="1" y="361"/>
                    <a:pt x="0" y="723"/>
                  </a:cubicBezTo>
                  <a:cubicBezTo>
                    <a:pt x="0" y="915"/>
                    <a:pt x="144" y="1002"/>
                    <a:pt x="303" y="1008"/>
                  </a:cubicBezTo>
                  <a:close/>
                </a:path>
              </a:pathLst>
            </a:custGeom>
            <a:solidFill>
              <a:srgbClr val="518C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/>
            <p:nvPr/>
          </p:nvSpPr>
          <p:spPr bwMode="gray">
            <a:xfrm flipH="1">
              <a:off x="6228779" y="3476545"/>
              <a:ext cx="2219325" cy="1857375"/>
            </a:xfrm>
            <a:custGeom>
              <a:avLst/>
              <a:gdLst>
                <a:gd name="T0" fmla="*/ 517672 w 1299"/>
                <a:gd name="T1" fmla="*/ 1857375 h 1008"/>
                <a:gd name="T2" fmla="*/ 2219325 w 1299"/>
                <a:gd name="T3" fmla="*/ 1857375 h 1008"/>
                <a:gd name="T4" fmla="*/ 2214200 w 1299"/>
                <a:gd name="T5" fmla="*/ 580430 h 1008"/>
                <a:gd name="T6" fmla="*/ 1609395 w 1299"/>
                <a:gd name="T7" fmla="*/ 0 h 1008"/>
                <a:gd name="T8" fmla="*/ 5125 w 1299"/>
                <a:gd name="T9" fmla="*/ 0 h 1008"/>
                <a:gd name="T10" fmla="*/ 0 w 1299"/>
                <a:gd name="T11" fmla="*/ 1332224 h 1008"/>
                <a:gd name="T12" fmla="*/ 517672 w 1299"/>
                <a:gd name="T13" fmla="*/ 1857375 h 10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99"/>
                <a:gd name="T22" fmla="*/ 0 h 1008"/>
                <a:gd name="T23" fmla="*/ 1299 w 1299"/>
                <a:gd name="T24" fmla="*/ 1008 h 10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99" h="1008">
                  <a:moveTo>
                    <a:pt x="303" y="1008"/>
                  </a:moveTo>
                  <a:cubicBezTo>
                    <a:pt x="801" y="1008"/>
                    <a:pt x="1299" y="1008"/>
                    <a:pt x="1299" y="1008"/>
                  </a:cubicBezTo>
                  <a:cubicBezTo>
                    <a:pt x="1299" y="1008"/>
                    <a:pt x="1297" y="661"/>
                    <a:pt x="1296" y="315"/>
                  </a:cubicBezTo>
                  <a:cubicBezTo>
                    <a:pt x="1290" y="150"/>
                    <a:pt x="1161" y="0"/>
                    <a:pt x="942" y="0"/>
                  </a:cubicBezTo>
                  <a:cubicBezTo>
                    <a:pt x="472" y="0"/>
                    <a:pt x="3" y="0"/>
                    <a:pt x="3" y="0"/>
                  </a:cubicBezTo>
                  <a:cubicBezTo>
                    <a:pt x="3" y="0"/>
                    <a:pt x="1" y="361"/>
                    <a:pt x="0" y="723"/>
                  </a:cubicBezTo>
                  <a:cubicBezTo>
                    <a:pt x="0" y="915"/>
                    <a:pt x="144" y="1002"/>
                    <a:pt x="303" y="1008"/>
                  </a:cubicBezTo>
                  <a:close/>
                </a:path>
              </a:pathLst>
            </a:custGeom>
            <a:solidFill>
              <a:srgbClr val="80C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gray">
            <a:xfrm>
              <a:off x="5114354" y="2374820"/>
              <a:ext cx="2239962" cy="2238375"/>
            </a:xfrm>
            <a:prstGeom prst="ellipse">
              <a:avLst/>
            </a:prstGeom>
            <a:solidFill>
              <a:srgbClr val="FFFF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zh-CN" altLang="en-US" sz="1800" kern="1200" smtClean="0">
                <a:solidFill>
                  <a:schemeClr val="tx1"/>
                </a:solidFill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black">
            <a:xfrm>
              <a:off x="4156297" y="3957894"/>
              <a:ext cx="169862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914400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400" b="1" kern="1200" dirty="0" smtClean="0">
                  <a:solidFill>
                    <a:schemeClr val="tx1"/>
                  </a:solidFill>
                  <a:latin typeface="+mn-ea"/>
                  <a:ea typeface="+mn-ea"/>
                  <a:cs typeface="+mn-cs"/>
                </a:rPr>
                <a:t>电  商</a:t>
              </a:r>
              <a:endParaRPr lang="en-US" altLang="zh-CN" sz="2400" b="1" kern="1200" dirty="0" smtClean="0">
                <a:solidFill>
                  <a:schemeClr val="tx1"/>
                </a:solidFill>
                <a:latin typeface="+mn-ea"/>
                <a:ea typeface="+mn-ea"/>
                <a:cs typeface="+mn-cs"/>
              </a:endParaRPr>
            </a:p>
            <a:p>
              <a:pPr algn="ctr" defTabSz="914400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400" b="1" kern="1200" dirty="0" smtClean="0">
                  <a:solidFill>
                    <a:schemeClr val="tx1"/>
                  </a:solidFill>
                  <a:latin typeface="+mn-ea"/>
                  <a:ea typeface="+mn-ea"/>
                  <a:cs typeface="+mn-cs"/>
                </a:rPr>
                <a:t>平  台</a:t>
              </a:r>
              <a:endParaRPr lang="en-US" altLang="zh-CN" sz="2400" b="1" kern="1200" dirty="0" smtClean="0">
                <a:solidFill>
                  <a:schemeClr val="tx1"/>
                </a:solidFill>
                <a:latin typeface="+mn-ea"/>
                <a:ea typeface="+mn-ea"/>
                <a:cs typeface="+mn-cs"/>
              </a:endParaRPr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5559663" y="3158399"/>
              <a:ext cx="111280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400" b="1" kern="1200" dirty="0" smtClean="0">
                  <a:solidFill>
                    <a:schemeClr val="tx1"/>
                  </a:solidFill>
                  <a:latin typeface="+mn-ea"/>
                  <a:ea typeface="+mn-ea"/>
                  <a:cs typeface="+mn-cs"/>
                </a:rPr>
                <a:t>医站通</a:t>
              </a:r>
              <a:endParaRPr lang="en-US" altLang="zh-CN" sz="2400" b="1" kern="1200" dirty="0" smtClean="0">
                <a:solidFill>
                  <a:schemeClr val="tx1"/>
                </a:solidFill>
                <a:latin typeface="+mn-ea"/>
                <a:ea typeface="+mn-ea"/>
                <a:cs typeface="+mn-cs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black">
            <a:xfrm>
              <a:off x="4142010" y="1970021"/>
              <a:ext cx="169862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914400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400" b="1" kern="1200" dirty="0" smtClean="0">
                  <a:solidFill>
                    <a:schemeClr val="tx1"/>
                  </a:solidFill>
                  <a:latin typeface="+mn-ea"/>
                  <a:ea typeface="+mn-ea"/>
                  <a:cs typeface="+mn-cs"/>
                </a:rPr>
                <a:t>营  销</a:t>
              </a:r>
              <a:endParaRPr lang="en-US" altLang="zh-CN" sz="2400" b="1" kern="1200" dirty="0" smtClean="0">
                <a:solidFill>
                  <a:schemeClr val="tx1"/>
                </a:solidFill>
                <a:latin typeface="+mn-ea"/>
                <a:ea typeface="+mn-ea"/>
                <a:cs typeface="+mn-cs"/>
              </a:endParaRPr>
            </a:p>
            <a:p>
              <a:pPr algn="ctr" defTabSz="914400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400" b="1" kern="1200" dirty="0" smtClean="0">
                  <a:solidFill>
                    <a:schemeClr val="tx1"/>
                  </a:solidFill>
                  <a:latin typeface="+mn-ea"/>
                  <a:ea typeface="+mn-ea"/>
                  <a:cs typeface="+mn-cs"/>
                </a:rPr>
                <a:t>管  理</a:t>
              </a:r>
              <a:endParaRPr lang="en-US" altLang="zh-CN" sz="2400" b="1" kern="1200" dirty="0" smtClean="0">
                <a:solidFill>
                  <a:schemeClr val="tx1"/>
                </a:solidFill>
                <a:latin typeface="+mn-ea"/>
                <a:ea typeface="+mn-ea"/>
                <a:cs typeface="+mn-cs"/>
              </a:endParaRP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black">
            <a:xfrm>
              <a:off x="6564373" y="3955768"/>
              <a:ext cx="169862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914400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400" b="1" kern="1200" dirty="0" smtClean="0">
                  <a:solidFill>
                    <a:schemeClr val="tx1"/>
                  </a:solidFill>
                  <a:latin typeface="+mn-ea"/>
                  <a:ea typeface="+mn-ea"/>
                  <a:cs typeface="+mn-cs"/>
                </a:rPr>
                <a:t>金  融</a:t>
              </a:r>
              <a:endParaRPr lang="en-US" altLang="zh-CN" sz="2400" b="1" kern="1200" dirty="0" smtClean="0">
                <a:solidFill>
                  <a:schemeClr val="tx1"/>
                </a:solidFill>
                <a:latin typeface="+mn-ea"/>
                <a:ea typeface="+mn-ea"/>
                <a:cs typeface="+mn-cs"/>
              </a:endParaRPr>
            </a:p>
            <a:p>
              <a:pPr algn="ctr" defTabSz="914400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400" b="1" kern="1200" dirty="0" smtClean="0">
                  <a:solidFill>
                    <a:schemeClr val="tx1"/>
                  </a:solidFill>
                  <a:latin typeface="+mn-ea"/>
                  <a:ea typeface="+mn-ea"/>
                  <a:cs typeface="+mn-cs"/>
                </a:rPr>
                <a:t>服  务</a:t>
              </a:r>
              <a:endParaRPr lang="en-US" altLang="zh-CN" sz="2400" b="1" kern="1200" dirty="0" smtClean="0">
                <a:solidFill>
                  <a:schemeClr val="tx1"/>
                </a:solidFill>
                <a:latin typeface="+mn-ea"/>
                <a:ea typeface="+mn-ea"/>
                <a:cs typeface="+mn-cs"/>
              </a:endParaRP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black">
            <a:xfrm>
              <a:off x="6508877" y="2009931"/>
              <a:ext cx="169862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914400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400" b="1" kern="1200" dirty="0" smtClean="0">
                  <a:solidFill>
                    <a:schemeClr val="tx1"/>
                  </a:solidFill>
                  <a:latin typeface="+mn-ea"/>
                  <a:ea typeface="+mn-ea"/>
                  <a:cs typeface="+mn-cs"/>
                </a:rPr>
                <a:t>进销存</a:t>
              </a:r>
              <a:endParaRPr lang="en-US" altLang="zh-CN" sz="2400" b="1" kern="1200" dirty="0" smtClean="0">
                <a:solidFill>
                  <a:schemeClr val="tx1"/>
                </a:solidFill>
                <a:latin typeface="+mn-ea"/>
                <a:ea typeface="+mn-ea"/>
                <a:cs typeface="+mn-cs"/>
              </a:endParaRPr>
            </a:p>
            <a:p>
              <a:pPr algn="ctr" defTabSz="914400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400" b="1" kern="1200" dirty="0" smtClean="0">
                  <a:solidFill>
                    <a:schemeClr val="tx1"/>
                  </a:solidFill>
                  <a:latin typeface="+mn-ea"/>
                  <a:ea typeface="+mn-ea"/>
                  <a:cs typeface="+mn-cs"/>
                </a:rPr>
                <a:t>管  理</a:t>
              </a:r>
              <a:endParaRPr lang="en-US" altLang="zh-CN" sz="2400" b="1" kern="1200" dirty="0" smtClean="0">
                <a:solidFill>
                  <a:schemeClr val="tx1"/>
                </a:solidFill>
                <a:latin typeface="+mn-ea"/>
                <a:ea typeface="+mn-ea"/>
                <a:cs typeface="+mn-cs"/>
              </a:endParaRPr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324123" y="1324914"/>
            <a:ext cx="1538514" cy="384141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031888" y="1335749"/>
            <a:ext cx="1538514" cy="3850300"/>
          </a:xfrm>
          <a:prstGeom prst="rect">
            <a:avLst/>
          </a:prstGeom>
        </p:spPr>
      </p:pic>
      <p:sp>
        <p:nvSpPr>
          <p:cNvPr id="15" name="文本框 56"/>
          <p:cNvSpPr txBox="1"/>
          <p:nvPr/>
        </p:nvSpPr>
        <p:spPr>
          <a:xfrm>
            <a:off x="1290957" y="839407"/>
            <a:ext cx="124649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 dirty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 panose="020F0502020204030204"/>
              </a:rPr>
              <a:t>APP</a:t>
            </a:r>
            <a:r>
              <a:rPr kumimoji="0" lang="zh-CN" altLang="en-US" sz="1800" b="0" i="0" u="none" strike="noStrike" cap="none" spc="0" normalizeH="0" baseline="0" dirty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 panose="020F0502020204030204"/>
              </a:rPr>
              <a:t>端界面</a:t>
            </a:r>
            <a:endParaRPr kumimoji="0" lang="zh-CN" altLang="en-US" sz="18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8881699" y="1316128"/>
            <a:ext cx="2990879" cy="188745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8863445" y="3290442"/>
            <a:ext cx="2993931" cy="1909256"/>
          </a:xfrm>
          <a:prstGeom prst="rect">
            <a:avLst/>
          </a:prstGeom>
        </p:spPr>
      </p:pic>
      <p:sp>
        <p:nvSpPr>
          <p:cNvPr id="19" name="文本框 60"/>
          <p:cNvSpPr txBox="1"/>
          <p:nvPr/>
        </p:nvSpPr>
        <p:spPr>
          <a:xfrm>
            <a:off x="10117211" y="789064"/>
            <a:ext cx="125515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800" dirty="0"/>
              <a:t>Web</a:t>
            </a:r>
            <a:r>
              <a:rPr kumimoji="0" lang="zh-CN" altLang="en-US" sz="1800" b="0" i="0" u="none" strike="noStrike" cap="none" spc="0" normalizeH="0" baseline="0" dirty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 panose="020F0502020204030204"/>
              </a:rPr>
              <a:t>端界面</a:t>
            </a:r>
            <a:endParaRPr kumimoji="0" lang="zh-CN" altLang="en-US" sz="18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20" name="内容占位符 3"/>
          <p:cNvSpPr txBox="1"/>
          <p:nvPr/>
        </p:nvSpPr>
        <p:spPr>
          <a:xfrm>
            <a:off x="2347416" y="5403360"/>
            <a:ext cx="8161360" cy="1351450"/>
          </a:xfrm>
          <a:prstGeom prst="rect">
            <a:avLst/>
          </a:prstGeom>
        </p:spPr>
        <p:txBody>
          <a:bodyPr>
            <a:noAutofit/>
          </a:bodyPr>
          <a:lstStyle>
            <a:lvl1pPr marL="237490" marR="0" indent="-237490" algn="l" defTabSz="950595" rtl="0" latinLnBrk="0">
              <a:lnSpc>
                <a:spcPct val="90000"/>
              </a:lnSpc>
              <a:spcBef>
                <a:spcPts val="1040"/>
              </a:spcBef>
              <a:spcAft>
                <a:spcPts val="0"/>
              </a:spcAft>
              <a:buClrTx/>
              <a:buSzPct val="100000"/>
              <a:buFont typeface="Arial" panose="020B0604020202020204"/>
              <a:buChar char="•"/>
              <a:defRPr sz="2900" b="0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j-ea"/>
                <a:cs typeface="+mj-cs"/>
                <a:sym typeface="Calibri" panose="020F0502020204030204"/>
              </a:defRPr>
            </a:lvl1pPr>
            <a:lvl2pPr marL="752475" marR="0" indent="-277495" algn="l" defTabSz="950595" rtl="0" latinLnBrk="0">
              <a:lnSpc>
                <a:spcPct val="90000"/>
              </a:lnSpc>
              <a:spcBef>
                <a:spcPts val="1040"/>
              </a:spcBef>
              <a:spcAft>
                <a:spcPts val="0"/>
              </a:spcAft>
              <a:buClrTx/>
              <a:buSzPct val="100000"/>
              <a:buFont typeface="Arial" panose="020B0604020202020204"/>
              <a:buChar char="•"/>
              <a:defRPr sz="2900" b="0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j-ea"/>
                <a:cs typeface="+mj-cs"/>
                <a:sym typeface="Calibri" panose="020F0502020204030204"/>
              </a:defRPr>
            </a:lvl2pPr>
            <a:lvl3pPr marL="1283335" marR="0" indent="-332740" algn="l" defTabSz="950595" rtl="0" latinLnBrk="0">
              <a:lnSpc>
                <a:spcPct val="90000"/>
              </a:lnSpc>
              <a:spcBef>
                <a:spcPts val="1040"/>
              </a:spcBef>
              <a:spcAft>
                <a:spcPts val="0"/>
              </a:spcAft>
              <a:buClrTx/>
              <a:buSzPct val="100000"/>
              <a:buFont typeface="Arial" panose="020B0604020202020204"/>
              <a:buChar char="•"/>
              <a:defRPr sz="2900" b="0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j-ea"/>
                <a:cs typeface="+mj-cs"/>
                <a:sym typeface="Calibri" panose="020F0502020204030204"/>
              </a:defRPr>
            </a:lvl3pPr>
            <a:lvl4pPr marL="1795145" marR="0" indent="-369570" algn="l" defTabSz="950595" rtl="0" latinLnBrk="0">
              <a:lnSpc>
                <a:spcPct val="90000"/>
              </a:lnSpc>
              <a:spcBef>
                <a:spcPts val="1040"/>
              </a:spcBef>
              <a:spcAft>
                <a:spcPts val="0"/>
              </a:spcAft>
              <a:buClrTx/>
              <a:buSzPct val="100000"/>
              <a:buFont typeface="Arial" panose="020B0604020202020204"/>
              <a:buChar char="•"/>
              <a:defRPr sz="2900" b="0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j-ea"/>
                <a:cs typeface="+mj-cs"/>
                <a:sym typeface="Calibri" panose="020F0502020204030204"/>
              </a:defRPr>
            </a:lvl4pPr>
            <a:lvl5pPr marL="2270760" marR="0" indent="-369570" algn="l" defTabSz="950595" rtl="0" latinLnBrk="0">
              <a:lnSpc>
                <a:spcPct val="90000"/>
              </a:lnSpc>
              <a:spcBef>
                <a:spcPts val="1040"/>
              </a:spcBef>
              <a:spcAft>
                <a:spcPts val="0"/>
              </a:spcAft>
              <a:buClrTx/>
              <a:buSzPct val="100000"/>
              <a:buFont typeface="Arial" panose="020B0604020202020204"/>
              <a:buChar char="•"/>
              <a:defRPr sz="2900" b="0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j-ea"/>
                <a:cs typeface="+mj-cs"/>
                <a:sym typeface="Calibri" panose="020F0502020204030204"/>
              </a:defRPr>
            </a:lvl5pPr>
            <a:lvl6pPr marL="2745740" marR="0" indent="-369570" algn="l" defTabSz="950595" rtl="0" latinLnBrk="0">
              <a:lnSpc>
                <a:spcPct val="90000"/>
              </a:lnSpc>
              <a:spcBef>
                <a:spcPts val="1040"/>
              </a:spcBef>
              <a:spcAft>
                <a:spcPts val="0"/>
              </a:spcAft>
              <a:buClrTx/>
              <a:buSzPct val="100000"/>
              <a:buFont typeface="Arial" panose="020B0604020202020204"/>
              <a:buChar char="•"/>
              <a:defRPr sz="2900" b="0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j-lt"/>
                <a:ea typeface="+mj-ea"/>
                <a:cs typeface="+mj-cs"/>
                <a:sym typeface="Calibri" panose="020F0502020204030204"/>
              </a:defRPr>
            </a:lvl6pPr>
            <a:lvl7pPr marL="3221355" marR="0" indent="-369570" algn="l" defTabSz="950595" rtl="0" latinLnBrk="0">
              <a:lnSpc>
                <a:spcPct val="90000"/>
              </a:lnSpc>
              <a:spcBef>
                <a:spcPts val="1040"/>
              </a:spcBef>
              <a:spcAft>
                <a:spcPts val="0"/>
              </a:spcAft>
              <a:buClrTx/>
              <a:buSzPct val="100000"/>
              <a:buFont typeface="Arial" panose="020B0604020202020204"/>
              <a:buChar char="•"/>
              <a:defRPr sz="2900" b="0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j-lt"/>
                <a:ea typeface="+mj-ea"/>
                <a:cs typeface="+mj-cs"/>
                <a:sym typeface="Calibri" panose="020F0502020204030204"/>
              </a:defRPr>
            </a:lvl7pPr>
            <a:lvl8pPr marL="3696335" marR="0" indent="-369570" algn="l" defTabSz="950595" rtl="0" latinLnBrk="0">
              <a:lnSpc>
                <a:spcPct val="90000"/>
              </a:lnSpc>
              <a:spcBef>
                <a:spcPts val="1040"/>
              </a:spcBef>
              <a:spcAft>
                <a:spcPts val="0"/>
              </a:spcAft>
              <a:buClrTx/>
              <a:buSzPct val="100000"/>
              <a:buFont typeface="Arial" panose="020B0604020202020204"/>
              <a:buChar char="•"/>
              <a:defRPr sz="2900" b="0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j-lt"/>
                <a:ea typeface="+mj-ea"/>
                <a:cs typeface="+mj-cs"/>
                <a:sym typeface="Calibri" panose="020F0502020204030204"/>
              </a:defRPr>
            </a:lvl8pPr>
            <a:lvl9pPr marL="4171950" marR="0" indent="-369570" algn="l" defTabSz="950595" rtl="0" latinLnBrk="0">
              <a:lnSpc>
                <a:spcPct val="90000"/>
              </a:lnSpc>
              <a:spcBef>
                <a:spcPts val="1040"/>
              </a:spcBef>
              <a:spcAft>
                <a:spcPts val="0"/>
              </a:spcAft>
              <a:buClrTx/>
              <a:buSzPct val="100000"/>
              <a:buFont typeface="Arial" panose="020B0604020202020204"/>
              <a:buChar char="•"/>
              <a:defRPr sz="2900" b="0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j-lt"/>
                <a:ea typeface="+mj-ea"/>
                <a:cs typeface="+mj-cs"/>
                <a:sym typeface="Calibri" panose="020F0502020204030204"/>
              </a:defRPr>
            </a:lvl9pPr>
          </a:lstStyle>
          <a:p>
            <a:pPr hangingPunct="1">
              <a:buNone/>
            </a:pPr>
            <a:r>
              <a:rPr kumimoji="1" lang="zh-CN" altLang="en-US" sz="2000" b="1" dirty="0" smtClean="0">
                <a:solidFill>
                  <a:schemeClr val="tx1"/>
                </a:solidFill>
              </a:rPr>
              <a:t>           依据医站通平台集信息流、交易流、资金流为一体，利用金融科</a:t>
            </a:r>
            <a:endParaRPr kumimoji="1" lang="en-US" altLang="zh-CN" sz="2000" b="1" dirty="0" smtClean="0">
              <a:solidFill>
                <a:schemeClr val="tx1"/>
              </a:solidFill>
            </a:endParaRPr>
          </a:p>
          <a:p>
            <a:pPr hangingPunct="1">
              <a:buNone/>
            </a:pPr>
            <a:r>
              <a:rPr kumimoji="1" lang="zh-CN" altLang="en-US" sz="2000" b="1" dirty="0" smtClean="0">
                <a:solidFill>
                  <a:schemeClr val="tx1"/>
                </a:solidFill>
              </a:rPr>
              <a:t>技手段为整个医疗产业链提供金融服务。</a:t>
            </a:r>
            <a:endParaRPr kumimoji="1"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354028" y="162624"/>
            <a:ext cx="11340693" cy="6419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t">
            <a:spAutoFit/>
          </a:bodyPr>
          <a:lstStyle/>
          <a:p>
            <a:r>
              <a:rPr lang="zh-CN" altLang="en-US" sz="3050" dirty="0">
                <a:latin typeface="+mj-lt"/>
                <a:ea typeface="微软雅黑" panose="020B0503020204020204" pitchFamily="34" charset="-122"/>
                <a:cs typeface="+mj-cs"/>
              </a:rPr>
              <a:t>医站通</a:t>
            </a:r>
            <a:r>
              <a:rPr lang="zh-CN" altLang="en-US" sz="3600" dirty="0" smtClean="0"/>
              <a:t>：国内领先</a:t>
            </a:r>
            <a:r>
              <a:rPr kumimoji="1" lang="zh-CN" altLang="en-US" sz="2400" dirty="0" smtClean="0"/>
              <a:t>的</a:t>
            </a:r>
            <a:r>
              <a:rPr lang="zh-CN" altLang="en-US" sz="3050" dirty="0">
                <a:latin typeface="+mj-lt"/>
                <a:ea typeface="微软雅黑" panose="020B0503020204020204" pitchFamily="34" charset="-122"/>
                <a:cs typeface="+mj-cs"/>
              </a:rPr>
              <a:t>医疗器械</a:t>
            </a:r>
            <a:r>
              <a:rPr kumimoji="1" lang="zh-CN" altLang="en-US" sz="2400" dirty="0"/>
              <a:t>第三方综合服务平台</a:t>
            </a:r>
            <a:r>
              <a:rPr lang="ko-KR" altLang="en-US" sz="2400" dirty="0"/>
              <a:t> </a:t>
            </a:r>
            <a:endParaRPr lang="en-US" alt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381324" y="285456"/>
            <a:ext cx="11340693" cy="6419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t">
            <a:spAutoFit/>
          </a:bodyPr>
          <a:lstStyle/>
          <a:p>
            <a:r>
              <a:rPr lang="zh-CN" altLang="en-US" sz="3050" dirty="0">
                <a:latin typeface="+mj-lt"/>
                <a:ea typeface="微软雅黑" panose="020B0503020204020204" pitchFamily="34" charset="-122"/>
                <a:cs typeface="+mj-cs"/>
              </a:rPr>
              <a:t>医站通</a:t>
            </a:r>
            <a:r>
              <a:rPr lang="zh-CN" altLang="en-US" sz="3600" dirty="0" smtClean="0"/>
              <a:t>：</a:t>
            </a:r>
            <a:r>
              <a:rPr lang="zh-CN" altLang="en-US" sz="2800" dirty="0" smtClean="0"/>
              <a:t>第八家取得国家食药监局备案的医疗器械交易平台</a:t>
            </a:r>
            <a:endParaRPr lang="en-US" altLang="en-US" sz="2800" dirty="0"/>
          </a:p>
        </p:txBody>
      </p:sp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848850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143510" y="243205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96185" y="1243786"/>
            <a:ext cx="859322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F28C05"/>
                </a:solidFill>
                <a:latin typeface="MS-Mincho"/>
              </a:rPr>
              <a:t>✓ 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为</a:t>
            </a:r>
            <a:r>
              <a:rPr lang="zh-CN" altLang="en-US" sz="2000" b="1" dirty="0" smtClean="0">
                <a:solidFill>
                  <a:srgbClr val="32393F"/>
                </a:solidFill>
                <a:latin typeface="MicrosoftYaHei"/>
              </a:rPr>
              <a:t>医院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、</a:t>
            </a:r>
            <a:r>
              <a:rPr lang="zh-CN" altLang="en-US" sz="2000" b="1" dirty="0" smtClean="0">
                <a:solidFill>
                  <a:srgbClr val="32393F"/>
                </a:solidFill>
                <a:latin typeface="MicrosoftYaHei-Bold"/>
              </a:rPr>
              <a:t>厂商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与</a:t>
            </a:r>
            <a:r>
              <a:rPr lang="zh-CN" altLang="en-US" sz="2000" b="1" dirty="0" smtClean="0">
                <a:solidFill>
                  <a:srgbClr val="32393F"/>
                </a:solidFill>
                <a:latin typeface="MicrosoftYaHei-Bold"/>
              </a:rPr>
              <a:t>医</a:t>
            </a:r>
            <a:r>
              <a:rPr lang="zh-CN" altLang="en-US" sz="2000" b="1" dirty="0">
                <a:solidFill>
                  <a:srgbClr val="32393F"/>
                </a:solidFill>
                <a:latin typeface="MicrosoftYaHei-Bold"/>
              </a:rPr>
              <a:t>械经销商</a:t>
            </a:r>
            <a:r>
              <a:rPr lang="zh-CN" altLang="en-US" b="1" dirty="0">
                <a:solidFill>
                  <a:srgbClr val="32393F"/>
                </a:solidFill>
                <a:latin typeface="MicrosoftYaHei"/>
              </a:rPr>
              <a:t>提供平台，让医疗器械更好卖！</a:t>
            </a:r>
            <a:endParaRPr lang="zh-CN" altLang="en-US" b="1" dirty="0">
              <a:solidFill>
                <a:srgbClr val="32393F"/>
              </a:solidFill>
              <a:latin typeface="MicrosoftYaHei"/>
            </a:endParaRPr>
          </a:p>
          <a:p>
            <a:r>
              <a:rPr lang="zh-CN" altLang="en-US" b="1" dirty="0">
                <a:solidFill>
                  <a:srgbClr val="F28C05"/>
                </a:solidFill>
                <a:latin typeface="MS-Mincho"/>
              </a:rPr>
              <a:t>✓ </a:t>
            </a:r>
            <a:r>
              <a:rPr lang="zh-CN" altLang="en-US" b="1" dirty="0">
                <a:solidFill>
                  <a:srgbClr val="32393F"/>
                </a:solidFill>
                <a:latin typeface="MicrosoftYaHei"/>
              </a:rPr>
              <a:t>业务涵盖医疗器械</a:t>
            </a:r>
            <a:r>
              <a:rPr lang="en-US" altLang="zh-CN" b="1" dirty="0">
                <a:solidFill>
                  <a:srgbClr val="32393F"/>
                </a:solidFill>
                <a:latin typeface="MicrosoftYaHei"/>
              </a:rPr>
              <a:t>B2B </a:t>
            </a:r>
            <a:r>
              <a:rPr lang="zh-CN" altLang="en-US" b="1" dirty="0">
                <a:solidFill>
                  <a:srgbClr val="32393F"/>
                </a:solidFill>
                <a:latin typeface="MicrosoftYaHei"/>
              </a:rPr>
              <a:t>平台交易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、进销存管理、供应</a:t>
            </a:r>
            <a:r>
              <a:rPr lang="zh-CN" altLang="en-US" b="1" dirty="0">
                <a:solidFill>
                  <a:srgbClr val="32393F"/>
                </a:solidFill>
                <a:latin typeface="MicrosoftYaHei"/>
              </a:rPr>
              <a:t>链金融、物流及仓储服务；</a:t>
            </a:r>
            <a:endParaRPr lang="zh-CN" altLang="en-US" b="1" dirty="0">
              <a:solidFill>
                <a:srgbClr val="32393F"/>
              </a:solidFill>
              <a:latin typeface="MicrosoftYaHei"/>
            </a:endParaRPr>
          </a:p>
          <a:p>
            <a:r>
              <a:rPr lang="zh-CN" altLang="en-US" b="1" dirty="0">
                <a:solidFill>
                  <a:srgbClr val="F28C05"/>
                </a:solidFill>
                <a:latin typeface="MS-Mincho"/>
              </a:rPr>
              <a:t>✓ </a:t>
            </a:r>
            <a:r>
              <a:rPr lang="zh-CN" altLang="en-US" b="1" dirty="0">
                <a:solidFill>
                  <a:srgbClr val="32393F"/>
                </a:solidFill>
                <a:latin typeface="MicrosoftYaHei"/>
              </a:rPr>
              <a:t>累计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服务</a:t>
            </a:r>
            <a:r>
              <a:rPr lang="en-US" altLang="zh-CN" sz="2800" b="1" dirty="0" smtClean="0">
                <a:solidFill>
                  <a:srgbClr val="C00000"/>
                </a:solidFill>
                <a:latin typeface="MicrosoftYaHei"/>
              </a:rPr>
              <a:t>300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家医院、</a:t>
            </a:r>
            <a:r>
              <a:rPr lang="en-US" altLang="zh-CN" sz="2800" b="1" dirty="0" smtClean="0">
                <a:solidFill>
                  <a:srgbClr val="C00000"/>
                </a:solidFill>
                <a:latin typeface="MicrosoftYaHei"/>
              </a:rPr>
              <a:t>20000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家药店诊所、</a:t>
            </a:r>
            <a:r>
              <a:rPr lang="en-US" altLang="zh-CN" sz="2800" b="1" dirty="0" smtClean="0">
                <a:solidFill>
                  <a:srgbClr val="C00000"/>
                </a:solidFill>
                <a:latin typeface="MicrosoftYaHei-Bold"/>
              </a:rPr>
              <a:t>600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厂商、</a:t>
            </a:r>
            <a:r>
              <a:rPr lang="en-US" altLang="zh-CN" sz="2800" b="1" dirty="0" smtClean="0">
                <a:solidFill>
                  <a:srgbClr val="C00000"/>
                </a:solidFill>
                <a:latin typeface="MicrosoftYaHei"/>
              </a:rPr>
              <a:t>7000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代理商</a:t>
            </a:r>
            <a:r>
              <a:rPr lang="zh-CN" altLang="en-US" b="1" dirty="0">
                <a:solidFill>
                  <a:srgbClr val="32393F"/>
                </a:solidFill>
                <a:latin typeface="MicrosoftYaHei"/>
              </a:rPr>
              <a:t>；</a:t>
            </a:r>
            <a:endParaRPr lang="zh-CN" altLang="en-US" b="1" dirty="0">
              <a:solidFill>
                <a:srgbClr val="32393F"/>
              </a:solidFill>
              <a:latin typeface="MicrosoftYaHei"/>
            </a:endParaRPr>
          </a:p>
          <a:p>
            <a:r>
              <a:rPr lang="zh-CN" altLang="en-US" b="1" dirty="0">
                <a:solidFill>
                  <a:srgbClr val="F28C05"/>
                </a:solidFill>
                <a:latin typeface="MS-Mincho"/>
              </a:rPr>
              <a:t>✓ </a:t>
            </a:r>
            <a:r>
              <a:rPr lang="zh-CN" altLang="en-US" b="1" dirty="0" smtClean="0">
                <a:solidFill>
                  <a:srgbClr val="F28C05"/>
                </a:solidFill>
                <a:latin typeface="MS-Mincho"/>
              </a:rPr>
              <a:t>医疗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金融</a:t>
            </a:r>
            <a:r>
              <a:rPr lang="zh-CN" altLang="en-US" b="1" dirty="0">
                <a:solidFill>
                  <a:srgbClr val="32393F"/>
                </a:solidFill>
                <a:latin typeface="MicrosoftYaHei"/>
              </a:rPr>
              <a:t>业务量</a:t>
            </a:r>
            <a:r>
              <a:rPr lang="en-US" altLang="zh-CN" sz="2800" b="1" dirty="0">
                <a:solidFill>
                  <a:srgbClr val="C00000"/>
                </a:solidFill>
                <a:latin typeface="MicrosoftYaHei-Bold"/>
              </a:rPr>
              <a:t>300%</a:t>
            </a:r>
            <a:r>
              <a:rPr lang="zh-CN" altLang="en-US" b="1" dirty="0">
                <a:solidFill>
                  <a:srgbClr val="32393F"/>
                </a:solidFill>
                <a:latin typeface="MicrosoftYaHei"/>
              </a:rPr>
              <a:t>年复合增长；</a:t>
            </a:r>
            <a:endParaRPr lang="zh-CN" altLang="en-US" b="1" dirty="0">
              <a:solidFill>
                <a:srgbClr val="32393F"/>
              </a:solidFill>
              <a:latin typeface="MicrosoftYaHei"/>
            </a:endParaRPr>
          </a:p>
          <a:p>
            <a:r>
              <a:rPr lang="zh-CN" altLang="en-US" b="1" dirty="0">
                <a:solidFill>
                  <a:srgbClr val="F28C05"/>
                </a:solidFill>
                <a:latin typeface="MS-Mincho"/>
              </a:rPr>
              <a:t>✓ </a:t>
            </a:r>
            <a:r>
              <a:rPr lang="zh-CN" altLang="en-US" b="1" dirty="0">
                <a:solidFill>
                  <a:srgbClr val="32393F"/>
                </a:solidFill>
                <a:latin typeface="MicrosoftYaHei"/>
              </a:rPr>
              <a:t>预计</a:t>
            </a:r>
            <a:r>
              <a:rPr lang="en-US" altLang="zh-CN" b="1" dirty="0" smtClean="0">
                <a:solidFill>
                  <a:srgbClr val="32393F"/>
                </a:solidFill>
                <a:latin typeface="MicrosoftYaHei"/>
              </a:rPr>
              <a:t>2019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年平台将有</a:t>
            </a:r>
            <a:r>
              <a:rPr lang="en-US" altLang="zh-CN" sz="2800" b="1" dirty="0" smtClean="0">
                <a:solidFill>
                  <a:srgbClr val="C00000"/>
                </a:solidFill>
                <a:latin typeface="MicrosoftYaHei"/>
              </a:rPr>
              <a:t>300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亿交易量，金融需求</a:t>
            </a:r>
            <a:r>
              <a:rPr lang="en-US" altLang="zh-CN" sz="2800" b="1" dirty="0" smtClean="0">
                <a:solidFill>
                  <a:srgbClr val="C00000"/>
                </a:solidFill>
                <a:latin typeface="MicrosoftYaHei"/>
              </a:rPr>
              <a:t>200</a:t>
            </a:r>
            <a:r>
              <a:rPr lang="zh-CN" altLang="en-US" sz="2800" b="1" dirty="0" smtClean="0">
                <a:solidFill>
                  <a:srgbClr val="C00000"/>
                </a:solidFill>
                <a:latin typeface="MicrosoftYaHei-Bold"/>
              </a:rPr>
              <a:t>亿</a:t>
            </a:r>
            <a:r>
              <a:rPr lang="zh-CN" altLang="en-US" b="1" dirty="0" smtClean="0">
                <a:solidFill>
                  <a:srgbClr val="32393F"/>
                </a:solidFill>
                <a:latin typeface="MicrosoftYaHei"/>
              </a:rPr>
              <a:t>；</a:t>
            </a:r>
            <a:endParaRPr lang="zh-CN" altLang="en-US" b="1" dirty="0"/>
          </a:p>
        </p:txBody>
      </p:sp>
      <p:sp>
        <p:nvSpPr>
          <p:cNvPr id="10" name="矩形 9"/>
          <p:cNvSpPr/>
          <p:nvPr/>
        </p:nvSpPr>
        <p:spPr>
          <a:xfrm>
            <a:off x="1571435" y="4751588"/>
            <a:ext cx="220238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latin typeface="MicrosoftYaHei-Bold"/>
            </a:endParaRPr>
          </a:p>
          <a:p>
            <a:r>
              <a:rPr lang="en-US" altLang="zh-CN" b="1" dirty="0">
                <a:latin typeface="MicrosoftYaHei-Bold"/>
              </a:rPr>
              <a:t>25 </a:t>
            </a:r>
            <a:r>
              <a:rPr lang="zh-CN" altLang="en-US" sz="1600" dirty="0">
                <a:latin typeface="MicrosoftYaHei"/>
              </a:rPr>
              <a:t>省覆盖</a:t>
            </a:r>
            <a:endParaRPr lang="zh-CN" altLang="en-US" sz="1600" dirty="0">
              <a:latin typeface="MicrosoftYaHei"/>
            </a:endParaRPr>
          </a:p>
          <a:p>
            <a:r>
              <a:rPr lang="en-US" altLang="zh-CN" b="1" dirty="0" smtClean="0">
                <a:latin typeface="Helvetica-Bold"/>
              </a:rPr>
              <a:t>7000</a:t>
            </a:r>
            <a:r>
              <a:rPr lang="en-US" altLang="zh-CN" b="1" dirty="0">
                <a:latin typeface="Helvetica-Bold"/>
              </a:rPr>
              <a:t>+ </a:t>
            </a:r>
            <a:r>
              <a:rPr lang="zh-CN" altLang="en-US" sz="1600" dirty="0">
                <a:latin typeface="MicrosoftYaHei"/>
              </a:rPr>
              <a:t>代理商</a:t>
            </a:r>
            <a:endParaRPr lang="zh-CN" altLang="en-US" sz="1600" dirty="0">
              <a:latin typeface="MicrosoftYaHei"/>
            </a:endParaRPr>
          </a:p>
          <a:p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564633" y="372778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latin typeface="MicrosoftYaHei-Bold"/>
              </a:rPr>
              <a:t>代理商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6297" y="4177137"/>
            <a:ext cx="766768" cy="738193"/>
          </a:xfrm>
          <a:prstGeom prst="rect">
            <a:avLst/>
          </a:prstGeom>
        </p:spPr>
      </p:pic>
      <p:sp>
        <p:nvSpPr>
          <p:cNvPr id="27" name="矩形 26"/>
          <p:cNvSpPr/>
          <p:nvPr/>
        </p:nvSpPr>
        <p:spPr>
          <a:xfrm>
            <a:off x="4238882" y="371413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latin typeface="MicrosoftYaHei-Bold"/>
              </a:rPr>
              <a:t>厂商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6442669" y="372585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latin typeface="MicrosoftYaHei-Bold"/>
              </a:rPr>
              <a:t>医疗器械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9159036" y="371220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latin typeface="MicrosoftYaHei-Bold"/>
              </a:rPr>
              <a:t>金融服务</a:t>
            </a:r>
            <a:endParaRPr lang="en-US" altLang="zh-CN" b="1" dirty="0">
              <a:latin typeface="MicrosoftYaHei-Bold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51769" y="4163489"/>
            <a:ext cx="833444" cy="75724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72887" y="4124749"/>
            <a:ext cx="766768" cy="809631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313937" y="4091680"/>
            <a:ext cx="728668" cy="747718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4048047" y="4764986"/>
            <a:ext cx="220238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latin typeface="MicrosoftYaHei-Bold"/>
            </a:endParaRPr>
          </a:p>
          <a:p>
            <a:r>
              <a:rPr lang="en-US" altLang="zh-CN" b="1" dirty="0">
                <a:latin typeface="MicrosoftYaHei-Bold"/>
              </a:rPr>
              <a:t>25 </a:t>
            </a:r>
            <a:r>
              <a:rPr lang="zh-CN" altLang="en-US" sz="1600" dirty="0">
                <a:latin typeface="MicrosoftYaHei"/>
              </a:rPr>
              <a:t>省覆盖</a:t>
            </a:r>
            <a:endParaRPr lang="zh-CN" altLang="en-US" sz="1600" dirty="0">
              <a:latin typeface="MicrosoftYaHei"/>
            </a:endParaRPr>
          </a:p>
          <a:p>
            <a:r>
              <a:rPr lang="en-US" altLang="zh-CN" b="1" dirty="0" smtClean="0">
                <a:latin typeface="Helvetica-Bold"/>
              </a:rPr>
              <a:t>600</a:t>
            </a:r>
            <a:r>
              <a:rPr lang="en-US" altLang="zh-CN" b="1" dirty="0">
                <a:latin typeface="Helvetica-Bold"/>
              </a:rPr>
              <a:t>+ </a:t>
            </a:r>
            <a:r>
              <a:rPr lang="zh-CN" altLang="en-US" sz="1600" dirty="0">
                <a:latin typeface="MicrosoftYaHei"/>
              </a:rPr>
              <a:t>厂商</a:t>
            </a:r>
            <a:endParaRPr lang="zh-CN" altLang="en-US" sz="1600" dirty="0">
              <a:latin typeface="MicrosoftYaHei"/>
            </a:endParaRPr>
          </a:p>
          <a:p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6354904" y="4809396"/>
            <a:ext cx="22023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b="1" dirty="0">
              <a:latin typeface="MicrosoftYaHei-Bold"/>
            </a:endParaRPr>
          </a:p>
          <a:p>
            <a:r>
              <a:rPr lang="zh-CN" altLang="en-US" sz="1600" b="1" dirty="0">
                <a:latin typeface="MicrosoftYaHei"/>
              </a:rPr>
              <a:t>已上架</a:t>
            </a:r>
            <a:r>
              <a:rPr lang="en-US" altLang="zh-CN" sz="1600" b="1" dirty="0">
                <a:latin typeface="MicrosoftYaHei"/>
              </a:rPr>
              <a:t>5000+</a:t>
            </a:r>
            <a:r>
              <a:rPr lang="zh-CN" altLang="en-US" sz="1600" b="1" dirty="0">
                <a:latin typeface="MicrosoftYaHei"/>
              </a:rPr>
              <a:t>产品</a:t>
            </a:r>
            <a:endParaRPr lang="en-US" altLang="zh-CN" sz="1600" b="1" dirty="0">
              <a:latin typeface="MicrosoftYaHei"/>
            </a:endParaRPr>
          </a:p>
          <a:p>
            <a:endParaRPr lang="zh-CN" altLang="en-US" sz="1600" dirty="0">
              <a:latin typeface="MicrosoftYaHei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690110" y="5028493"/>
            <a:ext cx="29166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+mn-ea"/>
              </a:rPr>
              <a:t>500</a:t>
            </a:r>
            <a:r>
              <a:rPr lang="en-US" altLang="zh-CN" sz="1600" dirty="0" smtClean="0">
                <a:latin typeface="+mn-ea"/>
              </a:rPr>
              <a:t> </a:t>
            </a:r>
            <a:r>
              <a:rPr lang="zh-CN" altLang="en-US" sz="1600" dirty="0">
                <a:latin typeface="+mn-ea"/>
              </a:rPr>
              <a:t>服务商家数</a:t>
            </a:r>
            <a:endParaRPr lang="zh-CN" altLang="en-US" sz="1600" dirty="0">
              <a:latin typeface="+mn-ea"/>
            </a:endParaRPr>
          </a:p>
          <a:p>
            <a:r>
              <a:rPr lang="en-US" altLang="zh-CN" sz="1600" b="1" dirty="0">
                <a:latin typeface="+mn-ea"/>
              </a:rPr>
              <a:t>1</a:t>
            </a:r>
            <a:r>
              <a:rPr lang="zh-CN" altLang="en-US" sz="1600" b="1" dirty="0">
                <a:latin typeface="+mn-ea"/>
              </a:rPr>
              <a:t>亿</a:t>
            </a:r>
            <a:r>
              <a:rPr lang="en-US" altLang="zh-CN" sz="1600" b="1" dirty="0">
                <a:latin typeface="+mn-ea"/>
              </a:rPr>
              <a:t>+ </a:t>
            </a:r>
            <a:r>
              <a:rPr lang="zh-CN" altLang="en-US" sz="1600" dirty="0">
                <a:latin typeface="+mn-ea"/>
              </a:rPr>
              <a:t>金融交易额</a:t>
            </a:r>
            <a:r>
              <a:rPr lang="en-US" altLang="zh-CN" sz="1600" dirty="0">
                <a:latin typeface="+mn-ea"/>
              </a:rPr>
              <a:t>/</a:t>
            </a:r>
            <a:r>
              <a:rPr lang="zh-CN" altLang="en-US" sz="1600" dirty="0">
                <a:latin typeface="+mn-ea"/>
              </a:rPr>
              <a:t>月</a:t>
            </a:r>
            <a:endParaRPr lang="zh-CN" altLang="en-US" sz="1600" dirty="0">
              <a:latin typeface="+mn-ea"/>
            </a:endParaRPr>
          </a:p>
          <a:p>
            <a:r>
              <a:rPr lang="en-US" altLang="zh-CN" sz="1600" b="1" dirty="0">
                <a:latin typeface="+mn-ea"/>
              </a:rPr>
              <a:t>30</a:t>
            </a:r>
            <a:r>
              <a:rPr lang="zh-CN" altLang="en-US" sz="1600" b="1" dirty="0">
                <a:latin typeface="+mn-ea"/>
              </a:rPr>
              <a:t>亿 </a:t>
            </a:r>
            <a:r>
              <a:rPr lang="zh-CN" altLang="en-US" sz="1600" dirty="0">
                <a:latin typeface="+mn-ea"/>
              </a:rPr>
              <a:t>金融交易总额</a:t>
            </a:r>
            <a:endParaRPr lang="zh-CN" altLang="en-US" sz="1600" dirty="0">
              <a:latin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WPS 演示</Application>
  <PresentationFormat>自定义</PresentationFormat>
  <Paragraphs>114</Paragraphs>
  <Slides>5</Slides>
  <Notes>9</Notes>
  <HiddenSlides>0</HiddenSlides>
  <MMClips>1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3" baseType="lpstr">
      <vt:lpstr>Arial</vt:lpstr>
      <vt:lpstr>宋体</vt:lpstr>
      <vt:lpstr>Wingdings</vt:lpstr>
      <vt:lpstr>黑体</vt:lpstr>
      <vt:lpstr>Calibri</vt:lpstr>
      <vt:lpstr>微软雅黑</vt:lpstr>
      <vt:lpstr>Helvetica</vt:lpstr>
      <vt:lpstr>Franklin Gothic Medium</vt:lpstr>
      <vt:lpstr>HakusyuSousyo_kk</vt:lpstr>
      <vt:lpstr>Arial</vt:lpstr>
      <vt:lpstr>MS-Mincho</vt:lpstr>
      <vt:lpstr>MicrosoftYaHei</vt:lpstr>
      <vt:lpstr>MicrosoftYaHei-Bold</vt:lpstr>
      <vt:lpstr>Helvetica-Bold</vt:lpstr>
      <vt:lpstr>Arial Unicode MS</vt:lpstr>
      <vt:lpstr>Wingdings-Regular</vt:lpstr>
      <vt:lpstr>MS Mincho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凌*青寒</cp:lastModifiedBy>
  <cp:revision>30</cp:revision>
  <dcterms:created xsi:type="dcterms:W3CDTF">2018-03-01T02:03:00Z</dcterms:created>
  <dcterms:modified xsi:type="dcterms:W3CDTF">2019-06-24T02:43:46Z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  <property fmtid="{D5CDD505-2E9C-101B-9397-08002B2CF9AE}" pid="3" name="KSORubyTemplateID">
    <vt:lpwstr>13</vt:lpwstr>
  </property>
</Properties>
</file>